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83" r:id="rId5"/>
    <p:sldId id="1755" r:id="rId6"/>
    <p:sldId id="1761" r:id="rId7"/>
    <p:sldId id="1758" r:id="rId8"/>
    <p:sldId id="1762" r:id="rId9"/>
    <p:sldId id="1763" r:id="rId10"/>
    <p:sldId id="1764" r:id="rId11"/>
    <p:sldId id="1759" r:id="rId12"/>
    <p:sldId id="1751" r:id="rId1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49" autoAdjust="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A2B2012-1149-4434-BC02-1456540E901B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422D882-A960-4B12-92FB-8CD9891C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2D882-A960-4B12-92FB-8CD9891C6B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0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2D882-A960-4B12-92FB-8CD9891C6B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8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2D882-A960-4B12-92FB-8CD9891C6B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7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2D882-A960-4B12-92FB-8CD9891C6B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22FC-BD96-7F41-8E43-55CCEFCB9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881" y="868362"/>
            <a:ext cx="4572000" cy="2387600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6094A-50F8-744B-BDE8-165861D8A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81" y="3602038"/>
            <a:ext cx="4572000" cy="125558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B051986-FC6C-2048-8FE9-4D8D6B8FF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342900"/>
            <a:ext cx="11430000" cy="6172200"/>
          </a:xfrm>
          <a:prstGeom prst="roundRect">
            <a:avLst>
              <a:gd name="adj" fmla="val 5312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86AAF38-2CD8-014C-8CA4-C918A0E79C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57955" y="0"/>
            <a:ext cx="6542109" cy="6858000"/>
          </a:xfrm>
          <a:custGeom>
            <a:avLst/>
            <a:gdLst>
              <a:gd name="connsiteX0" fmla="*/ 1220192 w 6542109"/>
              <a:gd name="connsiteY0" fmla="*/ 0 h 6858000"/>
              <a:gd name="connsiteX1" fmla="*/ 6542109 w 6542109"/>
              <a:gd name="connsiteY1" fmla="*/ 0 h 6858000"/>
              <a:gd name="connsiteX2" fmla="*/ 6542109 w 6542109"/>
              <a:gd name="connsiteY2" fmla="*/ 6858000 h 6858000"/>
              <a:gd name="connsiteX3" fmla="*/ 1220272 w 6542109"/>
              <a:gd name="connsiteY3" fmla="*/ 6858000 h 6858000"/>
              <a:gd name="connsiteX4" fmla="*/ 1073592 w 6542109"/>
              <a:gd name="connsiteY4" fmla="*/ 6669891 h 6858000"/>
              <a:gd name="connsiteX5" fmla="*/ 1220192 w 654210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2109" h="6858000">
                <a:moveTo>
                  <a:pt x="1220192" y="0"/>
                </a:moveTo>
                <a:lnTo>
                  <a:pt x="6542109" y="0"/>
                </a:lnTo>
                <a:lnTo>
                  <a:pt x="6542109" y="6858000"/>
                </a:lnTo>
                <a:lnTo>
                  <a:pt x="1220272" y="6858000"/>
                </a:lnTo>
                <a:lnTo>
                  <a:pt x="1073592" y="6669891"/>
                </a:lnTo>
                <a:cubicBezTo>
                  <a:pt x="-405120" y="4685085"/>
                  <a:pt x="-356351" y="1934335"/>
                  <a:pt x="12201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E13DBE-3841-F644-B8CD-9F368A8C07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238" y="5108447"/>
            <a:ext cx="2103120" cy="114471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ADDF88-08CB-3D48-8678-4CD756569A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6596" y="5108447"/>
            <a:ext cx="2103120" cy="10972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1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nten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F0A9A9-8669-FD41-ADB9-91C6F479A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0"/>
            <a:ext cx="11658600" cy="127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437E8A-EF47-2946-8535-75368C7B5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0944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E4D231-EFF9-2A43-8C8C-779125875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5258C-F1C2-ED40-98CE-BF46AB38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304"/>
            <a:ext cx="10515600" cy="775252"/>
          </a:xfrm>
        </p:spPr>
        <p:txBody>
          <a:bodyPr anchor="t" anchorCtr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2BBA889-CFA3-DA4F-9A3C-53123934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F3FF9C-58E3-EC4B-9037-2A619A9D60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435100"/>
            <a:ext cx="10515600" cy="44062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F9D348-1943-5D43-99F9-8C2BF9A8E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C3FE58-2474-2148-9F5F-6187305646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6568" y="2070100"/>
            <a:ext cx="2006600" cy="20066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9A8A-FFDB-1B4B-82D0-1A54C7499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8118" y="4089400"/>
            <a:ext cx="2603500" cy="1723556"/>
          </a:xfrm>
        </p:spPr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0" indent="0" algn="r">
              <a:buFontTx/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E2A7749F-254C-C445-A324-E4F8E03A34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92700" y="2070100"/>
            <a:ext cx="2006600" cy="20066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1418F6-6D54-5F43-899A-3D56A3D6B58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794250" y="4089400"/>
            <a:ext cx="2603500" cy="1723556"/>
          </a:xfrm>
        </p:spPr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r">
              <a:buFontTx/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5EAE7F36-A3E9-4A44-ADF1-9A46677865D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60248" y="2070100"/>
            <a:ext cx="2006600" cy="20066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C972583-6687-5F40-9547-8E83DBBCF29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61798" y="4089400"/>
            <a:ext cx="2603500" cy="1723556"/>
          </a:xfrm>
        </p:spPr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r">
              <a:buFontTx/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D91FE-9555-4937-8C47-0AFB808F89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00960" y="6267449"/>
            <a:ext cx="8752840" cy="457200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B2600A-3363-AB46-9B25-42F2CC008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0944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492CC-ADB8-E648-9A50-0EEC7A946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A5A063-90DD-EF48-977B-C24E95D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nadtc logo">
            <a:extLst>
              <a:ext uri="{FF2B5EF4-FFF2-40B4-BE49-F238E27FC236}">
                <a16:creationId xmlns:a16="http://schemas.microsoft.com/office/drawing/2014/main" id="{BE1E5EC8-B197-4843-958C-14BFE10355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BF86AB-D495-6144-8A53-C57AA3D198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2525" y="4126629"/>
            <a:ext cx="5348288" cy="1324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5073584-22F7-FB40-892C-A9C677BDBA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2525" y="5450943"/>
            <a:ext cx="5416550" cy="61489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DCAA-1F25-834B-BF3A-FCE0B87D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121" y="4150287"/>
            <a:ext cx="4968240" cy="1300656"/>
          </a:xfrm>
        </p:spPr>
        <p:txBody>
          <a:bodyPr/>
          <a:lstStyle>
            <a:lvl1pPr marL="0" indent="0">
              <a:buClr>
                <a:schemeClr val="tx2"/>
              </a:buClr>
              <a:buFontTx/>
              <a:buNone/>
              <a:defRPr/>
            </a:lvl1pPr>
            <a:lvl2pPr marL="457200" indent="0">
              <a:buFont typeface="Wingdings" pitchFamily="2" charset="2"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B06A6A-A2D9-5046-BFF7-D2BDD382B0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1300" y="2732088"/>
            <a:ext cx="6629400" cy="1141412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E66CA16-DB04-D34E-B4DE-0673474E25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6913" y="631804"/>
            <a:ext cx="10798175" cy="1822637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8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22FC-BD96-7F41-8E43-55CCEFCB9E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5181" y="1309174"/>
            <a:ext cx="2239319" cy="2387600"/>
          </a:xfrm>
        </p:spPr>
        <p:txBody>
          <a:bodyPr anchor="t">
            <a:noAutofit/>
          </a:bodyPr>
          <a:lstStyle>
            <a:lvl1pPr algn="ctr">
              <a:defRPr sz="15000" b="0" i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9CF64D-D863-1141-AED9-AD7E9EE8B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7100" y="1462844"/>
            <a:ext cx="7620000" cy="46736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FED329F-51FF-924B-96E1-5D210896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91442" y="5983112"/>
            <a:ext cx="700558" cy="874888"/>
          </a:xfrm>
          <a:custGeom>
            <a:avLst/>
            <a:gdLst>
              <a:gd name="connsiteX0" fmla="*/ 477200 w 700558"/>
              <a:gd name="connsiteY0" fmla="*/ 0 h 874888"/>
              <a:gd name="connsiteX1" fmla="*/ 662948 w 700558"/>
              <a:gd name="connsiteY1" fmla="*/ 37501 h 874888"/>
              <a:gd name="connsiteX2" fmla="*/ 700558 w 700558"/>
              <a:gd name="connsiteY2" fmla="*/ 57915 h 874888"/>
              <a:gd name="connsiteX3" fmla="*/ 700558 w 700558"/>
              <a:gd name="connsiteY3" fmla="*/ 874888 h 874888"/>
              <a:gd name="connsiteX4" fmla="*/ 214052 w 700558"/>
              <a:gd name="connsiteY4" fmla="*/ 874888 h 874888"/>
              <a:gd name="connsiteX5" fmla="*/ 210393 w 700558"/>
              <a:gd name="connsiteY5" fmla="*/ 872902 h 874888"/>
              <a:gd name="connsiteX6" fmla="*/ 0 w 700558"/>
              <a:gd name="connsiteY6" fmla="*/ 477200 h 874888"/>
              <a:gd name="connsiteX7" fmla="*/ 477200 w 700558"/>
              <a:gd name="connsiteY7" fmla="*/ 0 h 8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558" h="874888">
                <a:moveTo>
                  <a:pt x="477200" y="0"/>
                </a:moveTo>
                <a:cubicBezTo>
                  <a:pt x="543088" y="0"/>
                  <a:pt x="605856" y="13353"/>
                  <a:pt x="662948" y="37501"/>
                </a:cubicBezTo>
                <a:lnTo>
                  <a:pt x="700558" y="57915"/>
                </a:lnTo>
                <a:lnTo>
                  <a:pt x="700558" y="874888"/>
                </a:lnTo>
                <a:lnTo>
                  <a:pt x="214052" y="874888"/>
                </a:lnTo>
                <a:lnTo>
                  <a:pt x="210393" y="872902"/>
                </a:lnTo>
                <a:cubicBezTo>
                  <a:pt x="83457" y="787145"/>
                  <a:pt x="0" y="641919"/>
                  <a:pt x="0" y="477200"/>
                </a:cubicBezTo>
                <a:cubicBezTo>
                  <a:pt x="0" y="213650"/>
                  <a:pt x="213650" y="0"/>
                  <a:pt x="4772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EBDEB-0D22-DB4D-822E-555E4EA24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578600" cy="4064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4C160B3-4402-CC4A-9B05-06C06B0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7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16BC5B-C462-AE4D-8629-918373E5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0"/>
            <a:ext cx="11658600" cy="127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B2600A-3363-AB46-9B25-42F2CC008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58161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492CC-ADB8-E648-9A50-0EEC7A946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1E5EC8-B197-4843-958C-14BFE1035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AD3C6-0203-A443-B605-5D64AA4D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9"/>
            <a:ext cx="10515600" cy="1058884"/>
          </a:xfrm>
        </p:spPr>
        <p:txBody>
          <a:bodyPr anchor="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A5A063-90DD-EF48-977B-C24E95D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DCAA-1F25-834B-BF3A-FCE0B87D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lnSpc>
                <a:spcPct val="108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108000"/>
              </a:lnSpc>
              <a:buFont typeface="Wingdings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A582A-C2C5-4143-9057-B856D032A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8639" y="6255870"/>
            <a:ext cx="8284235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4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Wide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34E0A9B-76C2-9B41-B6B2-820DD1D15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-7358"/>
            <a:ext cx="11658600" cy="173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A492CC-ADB8-E648-9A50-0EEC7A946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AD3C6-0203-A443-B605-5D64AA4D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9"/>
            <a:ext cx="10515600" cy="1058884"/>
          </a:xfrm>
        </p:spPr>
        <p:txBody>
          <a:bodyPr anchor="t"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A5A063-90DD-EF48-977B-C24E95D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1E5EC8-B197-4843-958C-14BFE1035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357584-8844-4977-B93C-280EBD101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58161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DCAA-1F25-834B-BF3A-FCE0B87D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lnSpc>
                <a:spcPct val="106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106000"/>
              </a:lnSpc>
              <a:buFont typeface="Wingdings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6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6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6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25244-1325-4591-B9FA-941ED0F45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6054" y="6288087"/>
            <a:ext cx="8639654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50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ntent - n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B2600A-3363-AB46-9B25-42F2CC008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0944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492CC-ADB8-E648-9A50-0EEC7A946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A5A063-90DD-EF48-977B-C24E95D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1E5EC8-B197-4843-958C-14BFE1035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E66CA16-DB04-D34E-B4DE-0673474E25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6913" y="631804"/>
            <a:ext cx="10798175" cy="1822637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B06A6A-A2D9-5046-BFF7-D2BDD382B0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1300" y="2732088"/>
            <a:ext cx="6629400" cy="1141412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DCAA-1F25-834B-BF3A-FCE0B87D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121" y="4150287"/>
            <a:ext cx="4968240" cy="1300656"/>
          </a:xfrm>
        </p:spPr>
        <p:txBody>
          <a:bodyPr/>
          <a:lstStyle>
            <a:lvl1pPr marL="0" indent="0">
              <a:buClr>
                <a:schemeClr val="tx2"/>
              </a:buClr>
              <a:buFontTx/>
              <a:buNone/>
              <a:defRPr/>
            </a:lvl1pPr>
            <a:lvl2pPr marL="457200" indent="0">
              <a:buFont typeface="Wingdings" pitchFamily="2" charset="2"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BF86AB-D495-6144-8A53-C57AA3D198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2525" y="4126629"/>
            <a:ext cx="5348288" cy="1324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21D80-E4AE-4C3A-906A-F0A8DF1CEA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1599" y="6261874"/>
            <a:ext cx="8710195" cy="458788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69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16BC5B-C462-AE4D-8629-918373E5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0"/>
            <a:ext cx="11658600" cy="127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B2600A-3363-AB46-9B25-42F2CC008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58161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492CC-ADB8-E648-9A50-0EEC7A946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1E5EC8-B197-4843-958C-14BFE1035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AD3C6-0203-A443-B605-5D64AA4D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9"/>
            <a:ext cx="10515600" cy="1058884"/>
          </a:xfrm>
        </p:spPr>
        <p:txBody>
          <a:bodyPr anchor="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A5A063-90DD-EF48-977B-C24E95D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DCAA-1F25-834B-BF3A-FCE0B87D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2246"/>
            <a:ext cx="10515600" cy="2220806"/>
          </a:xfrm>
        </p:spPr>
        <p:txBody>
          <a:bodyPr/>
          <a:lstStyle>
            <a:lvl1pPr marL="457200" indent="-457200">
              <a:lnSpc>
                <a:spcPct val="108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108000"/>
              </a:lnSpc>
              <a:buFont typeface="Wingdings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A582A-C2C5-4143-9057-B856D032A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1599" y="6255870"/>
            <a:ext cx="8731275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FC300A-2D4A-4D2B-9BA7-53DA37629CD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708150"/>
            <a:ext cx="10534650" cy="1970618"/>
          </a:xfrm>
        </p:spPr>
        <p:txBody>
          <a:bodyPr/>
          <a:lstStyle>
            <a:lvl1pPr>
              <a:lnSpc>
                <a:spcPct val="108000"/>
              </a:lnSpc>
              <a:defRPr/>
            </a:lvl1pPr>
            <a:lvl2pPr>
              <a:lnSpc>
                <a:spcPct val="108000"/>
              </a:lnSpc>
              <a:defRPr/>
            </a:lvl2pPr>
            <a:lvl3pPr>
              <a:lnSpc>
                <a:spcPct val="108000"/>
              </a:lnSpc>
              <a:defRPr/>
            </a:lvl3pPr>
            <a:lvl4pPr>
              <a:lnSpc>
                <a:spcPct val="108000"/>
              </a:lnSpc>
              <a:defRPr/>
            </a:lvl4pPr>
            <a:lvl5pPr>
              <a:lnSpc>
                <a:spcPct val="108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91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- wide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01F01-3BF1-A446-9AF2-164EDDA4B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-7358"/>
            <a:ext cx="11658600" cy="1739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B2600A-3363-AB46-9B25-42F2CC008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0944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492CC-ADB8-E648-9A50-0EEC7A946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AD3C6-0203-A443-B605-5D64AA4D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9"/>
            <a:ext cx="10515600" cy="1058884"/>
          </a:xfrm>
        </p:spPr>
        <p:txBody>
          <a:bodyPr anchor="t"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A5A063-90DD-EF48-977B-C24E95D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1E5EC8-B197-4843-958C-14BFE1035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DCAA-1F25-834B-BF3A-FCE0B87D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822644"/>
          </a:xfrm>
        </p:spPr>
        <p:txBody>
          <a:bodyPr/>
          <a:lstStyle>
            <a:lvl1pPr marL="457200" indent="-457200">
              <a:lnSpc>
                <a:spcPct val="108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lnSpc>
                <a:spcPct val="108000"/>
              </a:lnSpc>
              <a:buFont typeface="Wingdings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F6547-13DA-F34C-B2C1-A70ACA63E2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852863"/>
            <a:ext cx="10515600" cy="1928812"/>
          </a:xfrm>
        </p:spPr>
        <p:txBody>
          <a:bodyPr/>
          <a:lstStyle>
            <a:lvl1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A6275-6738-4875-85C7-94CCCD63E6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0800" y="6240894"/>
            <a:ext cx="8782074" cy="457200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59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F0A9A9-8669-FD41-ADB9-91C6F479A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0"/>
            <a:ext cx="11658600" cy="127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437E8A-EF47-2946-8535-75368C7B5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0944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E4D231-EFF9-2A43-8C8C-779125875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5258C-F1C2-ED40-98CE-BF46AB38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304"/>
            <a:ext cx="10515600" cy="775252"/>
          </a:xfrm>
        </p:spPr>
        <p:txBody>
          <a:bodyPr anchor="t" anchorCtr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2BBA889-CFA3-DA4F-9A3C-53123934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F9D348-1943-5D43-99F9-8C2BF9A8E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9A8A-FFDB-1B4B-82D0-1A54C7499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412"/>
            <a:ext cx="3429000" cy="4352544"/>
          </a:xfrm>
        </p:spPr>
        <p:txBody>
          <a:bodyPr/>
          <a:lstStyle>
            <a:lvl1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F973B-1EB5-044F-83E9-FFA79F1B8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2300" y="1460412"/>
            <a:ext cx="3429000" cy="4352544"/>
          </a:xfrm>
        </p:spPr>
        <p:txBody>
          <a:bodyPr/>
          <a:lstStyle>
            <a:lvl1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E9F52AC-B1E2-4D41-A3F4-CECC5A14A4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1922" y="1460412"/>
            <a:ext cx="3429000" cy="4352544"/>
          </a:xfrm>
        </p:spPr>
        <p:txBody>
          <a:bodyPr/>
          <a:lstStyle>
            <a:lvl1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83C792-E33D-46CC-9CB3-75C1793971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8303" y="6266891"/>
            <a:ext cx="8603492" cy="457200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99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-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F0A9A9-8669-FD41-ADB9-91C6F479A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0"/>
            <a:ext cx="11658600" cy="127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437E8A-EF47-2946-8535-75368C7B5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0944"/>
            <a:ext cx="12192000" cy="7752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E4D231-EFF9-2A43-8C8C-779125875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" y="5983112"/>
            <a:ext cx="12483548" cy="95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5258C-F1C2-ED40-98CE-BF46AB38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304"/>
            <a:ext cx="10515600" cy="775252"/>
          </a:xfrm>
        </p:spPr>
        <p:txBody>
          <a:bodyPr anchor="t" anchorCtr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2BBA889-CFA3-DA4F-9A3C-53123934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342" y="6319279"/>
            <a:ext cx="685800" cy="365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F28791BE-09ED-384A-9D83-EFE1DAB8E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F9D348-1943-5D43-99F9-8C2BF9A8E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68" y="6266891"/>
            <a:ext cx="1066800" cy="4699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9A8A-FFDB-1B4B-82D0-1A54C7499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412"/>
            <a:ext cx="5150005" cy="4352544"/>
          </a:xfrm>
        </p:spPr>
        <p:txBody>
          <a:bodyPr/>
          <a:lstStyle>
            <a:lvl1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F973B-1EB5-044F-83E9-FFA79F1B8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1835" y="1460412"/>
            <a:ext cx="5150004" cy="4352544"/>
          </a:xfrm>
        </p:spPr>
        <p:txBody>
          <a:bodyPr/>
          <a:lstStyle>
            <a:lvl1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8000"/>
              </a:lnSpc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80162F-3997-423B-B6C3-90F5B1C2B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1280" y="6267449"/>
            <a:ext cx="8814752" cy="457200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39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EA181-C17C-5348-A56B-F677CD3E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CED6B-D30E-BF46-92A5-C7F272B96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11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0" r:id="rId6"/>
    <p:sldLayoutId id="2147483666" r:id="rId7"/>
    <p:sldLayoutId id="2147483667" r:id="rId8"/>
    <p:sldLayoutId id="2147483668" r:id="rId9"/>
    <p:sldLayoutId id="2147483669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 Font Regular"/>
        <a:buChar char="-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System Font Regular"/>
        <a:buChar char="-"/>
        <a:defRPr sz="18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nadtc.or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nadtc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4D492C-57FC-4E44-9D8B-DDAC147E5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880" y="868362"/>
            <a:ext cx="10748319" cy="2278959"/>
          </a:xfrm>
        </p:spPr>
        <p:txBody>
          <a:bodyPr anchor="ctr"/>
          <a:lstStyle/>
          <a:p>
            <a:pPr algn="ctr"/>
            <a:r>
              <a:rPr lang="en-US" dirty="0"/>
              <a:t>Looking Ahead: Components of Final Reporting and Presentations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332CC94-1D0D-410D-A712-D960360E7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1327" y="3710679"/>
            <a:ext cx="4572000" cy="1255584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7/16/2025 (revised)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5C04D9-1C9A-413E-9750-C7EFD95390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6200" y="6319838"/>
            <a:ext cx="685800" cy="365125"/>
          </a:xfrm>
          <a:prstGeom prst="rect">
            <a:avLst/>
          </a:prstGeom>
        </p:spPr>
        <p:txBody>
          <a:bodyPr/>
          <a:lstStyle/>
          <a:p>
            <a:fld id="{F28791BE-09ED-384A-9D83-EFE1DAB8E59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Picture 10" descr="National Aging and Disability Transportation Center logo">
            <a:extLst>
              <a:ext uri="{FF2B5EF4-FFF2-40B4-BE49-F238E27FC236}">
                <a16:creationId xmlns:a16="http://schemas.microsoft.com/office/drawing/2014/main" id="{D264BCE6-2860-1B05-C968-507205F2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95" y="4660773"/>
            <a:ext cx="2703871" cy="13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0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B3BA-D560-E2C9-FA62-5D04453C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Deliverables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8A21B5-811A-91F6-858F-504EC7CB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91BE-09ED-384A-9D83-EFE1DAB8E5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7B316-6DBE-165E-E868-019840244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971" y="1460412"/>
            <a:ext cx="11266715" cy="433380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Final Reporting </a:t>
            </a:r>
          </a:p>
          <a:p>
            <a:pPr marL="1143000" lvl="1" indent="-457200"/>
            <a:r>
              <a:rPr lang="en-US" sz="2800" dirty="0"/>
              <a:t>Final Monthly Performance Report- due by September 15</a:t>
            </a:r>
            <a:r>
              <a:rPr lang="en-US" sz="2800" baseline="30000" dirty="0"/>
              <a:t>th.</a:t>
            </a:r>
            <a:r>
              <a:rPr lang="en-US" sz="2800" dirty="0"/>
              <a:t> </a:t>
            </a:r>
          </a:p>
          <a:p>
            <a:pPr marL="1143000" lvl="1" indent="-457200"/>
            <a:r>
              <a:rPr lang="en-US" sz="2800" dirty="0"/>
              <a:t>Final Monthly Financial Report – due by September 15</a:t>
            </a:r>
            <a:r>
              <a:rPr lang="en-US" sz="2800" baseline="30000" dirty="0"/>
              <a:t>th</a:t>
            </a:r>
            <a:r>
              <a:rPr lang="en-US" sz="28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Final Presentation </a:t>
            </a:r>
          </a:p>
          <a:p>
            <a:pPr marL="1143000" lvl="1" indent="-457200"/>
            <a:r>
              <a:rPr lang="en-US" sz="2800" dirty="0"/>
              <a:t>Submit to NADTC Grant Manager by August 13</a:t>
            </a:r>
            <a:r>
              <a:rPr lang="en-US" sz="2800" baseline="30000" dirty="0"/>
              <a:t>th</a:t>
            </a:r>
            <a:r>
              <a:rPr lang="en-US" sz="2800" dirty="0"/>
              <a:t>. </a:t>
            </a:r>
          </a:p>
          <a:p>
            <a:pPr marL="1143000" lvl="1" indent="-457200"/>
            <a:r>
              <a:rPr lang="en-US" sz="2800" dirty="0"/>
              <a:t>Presentations will be held on August 19</a:t>
            </a:r>
            <a:r>
              <a:rPr lang="en-US" sz="2800" baseline="30000" dirty="0"/>
              <a:t>th</a:t>
            </a:r>
            <a:r>
              <a:rPr lang="en-US" sz="28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Advisory Committee Roster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Written Plan of Action </a:t>
            </a:r>
          </a:p>
        </p:txBody>
      </p:sp>
    </p:spTree>
    <p:extLst>
      <p:ext uri="{BB962C8B-B14F-4D97-AF65-F5344CB8AC3E}">
        <p14:creationId xmlns:p14="http://schemas.microsoft.com/office/powerpoint/2010/main" val="224983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1B1C-0EEA-8E79-5617-47585A55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Reporting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77666B-8234-43F2-0ACD-FDEC97F3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91BE-09ED-384A-9D83-EFE1DAB8E5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6816-38EA-9983-9CD8-15BF233A1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412"/>
            <a:ext cx="10597832" cy="44178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Complete in </a:t>
            </a:r>
            <a:r>
              <a:rPr lang="en-US" dirty="0" err="1"/>
              <a:t>SMApply</a:t>
            </a:r>
            <a:r>
              <a:rPr lang="en-US" dirty="0"/>
              <a:t>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Final Financial Report and Final Progress Report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Due 15 days after the final month of project activities. </a:t>
            </a:r>
          </a:p>
          <a:p>
            <a:pPr marL="1143000" lvl="1" indent="-457200"/>
            <a:r>
              <a:rPr lang="en-US" dirty="0"/>
              <a:t>Grant performance activities end by August 30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marL="1143000" lvl="1" indent="-457200"/>
            <a:r>
              <a:rPr lang="en-US" dirty="0"/>
              <a:t>Reports are due by September 15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pPr marL="1143000" lvl="1" indent="-457200"/>
            <a:r>
              <a:rPr lang="en-US" dirty="0"/>
              <a:t>NADTC closeout will occur by September 30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FCD639-30AE-B5CF-EBDA-809DD3F916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A7F8-B423-5046-CDE2-6ACB7F97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Narrative Questions Will Include: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0A0177-FC39-E059-57B6-469E7E83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91BE-09ED-384A-9D83-EFE1DAB8E59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7037B-6FF3-E7BC-316F-7589B3D48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412"/>
            <a:ext cx="10742142" cy="433474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the major accomplishments of your planning grant?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were the final results of your outcome measures?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did you learn about community engagement in rural communities? 	</a:t>
            </a:r>
          </a:p>
          <a:p>
            <a:pPr marL="1143000" lvl="1" indent="-457200"/>
            <a:r>
              <a:rPr lang="en-US" dirty="0"/>
              <a:t>Include specific examples of how older adults and people with disabilities were provided meaningful opportunities through the planning process.</a:t>
            </a:r>
          </a:p>
          <a:p>
            <a:pPr marL="1143000" lvl="1" indent="-457200"/>
            <a:r>
              <a:rPr lang="en-US" dirty="0"/>
              <a:t>Describe how their input was obtained and reflected in the written plan of action. </a:t>
            </a:r>
          </a:p>
          <a:p>
            <a:pPr marL="1143000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3C665A-FEB9-93FF-44F5-3470AEF7F2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0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CEA9-4F01-047B-BB44-7C593C12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Presentations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0F374B-295D-5E35-202C-1D800132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91BE-09ED-384A-9D83-EFE1DAB8E59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64AAD-F46A-5F69-3177-D7CA551FE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411"/>
            <a:ext cx="10742142" cy="43941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In-person, on August 19</a:t>
            </a:r>
            <a:r>
              <a:rPr lang="en-US" baseline="30000" dirty="0"/>
              <a:t>th.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Prepare to provide a 10-minute presentation.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Formatting guidelines: </a:t>
            </a:r>
          </a:p>
          <a:p>
            <a:pPr marL="1143000" lvl="1" indent="-457200"/>
            <a:r>
              <a:rPr lang="en-US" dirty="0"/>
              <a:t>PowerPoint, 6-8 slides </a:t>
            </a:r>
          </a:p>
          <a:p>
            <a:pPr marL="1143000" lvl="1" indent="-457200"/>
            <a:r>
              <a:rPr lang="en-US" dirty="0"/>
              <a:t>Include visuals/photos to demonstrate community, geographic area, service delivery, etc. </a:t>
            </a:r>
          </a:p>
          <a:p>
            <a:pPr marL="1143000" lvl="1" indent="-457200"/>
            <a:r>
              <a:rPr lang="en-US" dirty="0"/>
              <a:t>Widescreen compatible (16:9)</a:t>
            </a:r>
          </a:p>
          <a:p>
            <a:pPr marL="1143000" lvl="1" indent="-457200"/>
            <a:r>
              <a:rPr lang="en-US" dirty="0"/>
              <a:t>Adhere to Accessible Communication Guidelines </a:t>
            </a:r>
          </a:p>
        </p:txBody>
      </p:sp>
    </p:spTree>
    <p:extLst>
      <p:ext uri="{BB962C8B-B14F-4D97-AF65-F5344CB8AC3E}">
        <p14:creationId xmlns:p14="http://schemas.microsoft.com/office/powerpoint/2010/main" val="153415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D3391-3832-5CE0-FC25-1E077405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 Should Include: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97A907-99D8-3A0E-3496-EF77095F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91BE-09ED-384A-9D83-EFE1DAB8E59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073F6-AF72-5D02-8150-66E3EB466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411"/>
            <a:ext cx="10597832" cy="450100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Location the project took place. </a:t>
            </a:r>
          </a:p>
          <a:p>
            <a:pPr marL="1143000" lvl="1" indent="-457200"/>
            <a:r>
              <a:rPr lang="en-US" dirty="0"/>
              <a:t>Include a map/picture of the service area.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Efforts and methods to engage older adults, people with disabilities, and other target populations.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Advisory committee roster.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Outreach efforts </a:t>
            </a:r>
          </a:p>
          <a:p>
            <a:pPr marL="1143000" lvl="1" indent="-457200"/>
            <a:r>
              <a:rPr lang="en-US" dirty="0"/>
              <a:t>Surveys, focus groups, community meetings, etc. </a:t>
            </a:r>
          </a:p>
          <a:p>
            <a:pPr marL="1143000" lvl="1" indent="-457200"/>
            <a:r>
              <a:rPr lang="en-US" dirty="0"/>
              <a:t>Data on participation from target populations.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29532-E3EB-5F8C-69F5-16CA206AF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329A3-DDAF-7D0E-F70D-8236C85B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Should Also Include: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607060-AB02-1C30-3677-10F6BA010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91BE-09ED-384A-9D83-EFE1DAB8E59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12A12-90DD-E690-B0A5-683168AF8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412"/>
            <a:ext cx="10597832" cy="444162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Summary of results and major findings: </a:t>
            </a:r>
          </a:p>
          <a:p>
            <a:pPr marL="1143000" lvl="1" indent="-457200"/>
            <a:r>
              <a:rPr lang="en-US" dirty="0"/>
              <a:t>What did you learn about the needs, gaps, and accessibility?</a:t>
            </a:r>
          </a:p>
          <a:p>
            <a:pPr marL="1143000" lvl="1" indent="-457200"/>
            <a:r>
              <a:rPr lang="en-US" dirty="0"/>
              <a:t>Include examples of responses—use quotes, stories, testimonials.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Lessons Learned</a:t>
            </a:r>
          </a:p>
          <a:p>
            <a:pPr marL="1143000" lvl="1" indent="-457200"/>
            <a:r>
              <a:rPr lang="en-US" dirty="0"/>
              <a:t>What would be helpful for other grantees, NADTC, FTA, or other programs doing this type of project to know?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Next steps</a:t>
            </a:r>
          </a:p>
          <a:p>
            <a:pPr marL="1143000" lvl="1" indent="-457200"/>
            <a:r>
              <a:rPr lang="en-US" dirty="0"/>
              <a:t>Implementation and sustainability plans.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8A221E-A096-67A5-AFCC-8002FB3F17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7B9C-495F-6AD1-7255-EB200B9C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Written Plan of Action Should Include: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E1C4A8-4992-262F-86AE-D44BE9AC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91BE-09ED-384A-9D83-EFE1DAB8E59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6798D-C26C-8AEE-746E-1DA3A92BE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412"/>
            <a:ext cx="10515600" cy="43525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Methods of outreach and engagement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Performance measure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Summary of findings from surveys, focus groups, community meetings, etc. </a:t>
            </a:r>
          </a:p>
          <a:p>
            <a:pPr marL="1143000" lvl="1" indent="-457200"/>
            <a:r>
              <a:rPr lang="en-US" dirty="0"/>
              <a:t>Needs/gaps in service/access challenges</a:t>
            </a:r>
          </a:p>
          <a:p>
            <a:pPr marL="1143000" lvl="1" indent="-457200"/>
            <a:r>
              <a:rPr lang="en-US" dirty="0"/>
              <a:t>Solutions/recommendations</a:t>
            </a:r>
          </a:p>
          <a:p>
            <a:pPr marL="1143000" lvl="1" indent="-457200"/>
            <a:r>
              <a:rPr lang="en-US" dirty="0"/>
              <a:t>Strategies and plans for implementation</a:t>
            </a:r>
          </a:p>
          <a:p>
            <a:pPr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1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C8E84-7375-754B-BF89-C7234D4E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791BE-09ED-384A-9D83-EFE1DAB8E5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A291E3-52F4-4FB8-A6D4-0D198B48D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Contact Information</a:t>
            </a:r>
          </a:p>
        </p:txBody>
      </p:sp>
      <p:pic>
        <p:nvPicPr>
          <p:cNvPr id="7" name="Picture 6" descr="N A D T C logo, including U S Aging, Easterseals and F T A logos underneath.">
            <a:extLst>
              <a:ext uri="{FF2B5EF4-FFF2-40B4-BE49-F238E27FC236}">
                <a16:creationId xmlns:a16="http://schemas.microsoft.com/office/drawing/2014/main" id="{9744DEB9-AD04-7F0F-10E9-837674301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40" y="285929"/>
            <a:ext cx="4686300" cy="36025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1D046-6FAF-7F4B-BA10-107AA87F9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15767"/>
            <a:ext cx="4968240" cy="1624198"/>
          </a:xfrm>
        </p:spPr>
        <p:txBody>
          <a:bodyPr>
            <a:normAutofit/>
          </a:bodyPr>
          <a:lstStyle/>
          <a:p>
            <a:r>
              <a:rPr lang="en-US" b="1"/>
              <a:t>Email:</a:t>
            </a:r>
            <a:r>
              <a:rPr lang="en-US"/>
              <a:t> </a:t>
            </a:r>
            <a:r>
              <a:rPr lang="en-US">
                <a:hlinkClick r:id="rId3"/>
              </a:rPr>
              <a:t>contact@nadtc.org</a:t>
            </a:r>
            <a:r>
              <a:rPr lang="en-US"/>
              <a:t> </a:t>
            </a:r>
          </a:p>
          <a:p>
            <a:r>
              <a:rPr lang="en-US" b="1"/>
              <a:t>Toll-free: </a:t>
            </a:r>
            <a:r>
              <a:rPr lang="en-US"/>
              <a:t> 866-983-3222</a:t>
            </a:r>
            <a:endParaRPr lang="en-US" b="1"/>
          </a:p>
          <a:p>
            <a:r>
              <a:rPr lang="en-US" b="1"/>
              <a:t>Website: </a:t>
            </a:r>
            <a:r>
              <a:rPr lang="en-US" u="sng">
                <a:hlinkClick r:id="rId4"/>
              </a:rPr>
              <a:t>www.nadtc.org</a:t>
            </a:r>
            <a:endParaRPr lang="en-US" u="sng"/>
          </a:p>
          <a:p>
            <a:endParaRPr lang="en-US"/>
          </a:p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29F06-C547-044A-A5E7-3F8A494D4A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48677" y="4126629"/>
            <a:ext cx="4431665" cy="901087"/>
          </a:xfrm>
        </p:spPr>
        <p:txBody>
          <a:bodyPr>
            <a:normAutofit/>
          </a:bodyPr>
          <a:lstStyle/>
          <a:p>
            <a:r>
              <a:rPr lang="en-US" b="1" dirty="0"/>
              <a:t>Find us </a:t>
            </a:r>
            <a:r>
              <a:rPr lang="en-US" dirty="0"/>
              <a:t>on Facebook, YouTube and LinkedIn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CF2C7B-18AE-D0F7-63F9-5744267047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758"/>
          <a:stretch/>
        </p:blipFill>
        <p:spPr>
          <a:xfrm>
            <a:off x="8945212" y="4969805"/>
            <a:ext cx="596921" cy="5920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CA49A9-B991-C2DC-B70D-F61905E7A6FF}"/>
              </a:ext>
            </a:extLst>
          </p:cNvPr>
          <p:cNvGrpSpPr/>
          <p:nvPr/>
        </p:nvGrpSpPr>
        <p:grpSpPr>
          <a:xfrm>
            <a:off x="8194040" y="4969806"/>
            <a:ext cx="1939158" cy="592033"/>
            <a:chOff x="8194040" y="4969806"/>
            <a:chExt cx="1939158" cy="59203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70CA392-E309-D0E0-61CF-63F21DD88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7611" r="35148"/>
            <a:stretch/>
          </p:blipFill>
          <p:spPr>
            <a:xfrm>
              <a:off x="8194040" y="4969806"/>
              <a:ext cx="596921" cy="592033"/>
            </a:xfrm>
            <a:prstGeom prst="rect">
              <a:avLst/>
            </a:prstGeom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E228A710-B940-55EC-C89D-39E4F7DCA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6383" y="5011379"/>
              <a:ext cx="436815" cy="441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90535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4473"/>
      </a:dk1>
      <a:lt1>
        <a:srgbClr val="FFFFFF"/>
      </a:lt1>
      <a:dk2>
        <a:srgbClr val="5FB346"/>
      </a:dk2>
      <a:lt2>
        <a:srgbClr val="E7E6E6"/>
      </a:lt2>
      <a:accent1>
        <a:srgbClr val="5FB34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4473"/>
      </a:hlink>
      <a:folHlink>
        <a:srgbClr val="004473"/>
      </a:folHlink>
    </a:clrScheme>
    <a:fontScheme name="NADTC-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A9F1B88EE01489ED1676000FCCC6D" ma:contentTypeVersion="12" ma:contentTypeDescription="Create a new document." ma:contentTypeScope="" ma:versionID="e823d6d7a3cde3b27486ddb11cabe931">
  <xsd:schema xmlns:xsd="http://www.w3.org/2001/XMLSchema" xmlns:xs="http://www.w3.org/2001/XMLSchema" xmlns:p="http://schemas.microsoft.com/office/2006/metadata/properties" xmlns:ns2="f5e6cf4a-8140-4505-8652-23234189d934" xmlns:ns3="23d8fd70-2008-4445-9cdb-8b941da07fa0" targetNamespace="http://schemas.microsoft.com/office/2006/metadata/properties" ma:root="true" ma:fieldsID="7f334b702d8ed157a1ebc426ad16ae58" ns2:_="" ns3:_="">
    <xsd:import namespace="f5e6cf4a-8140-4505-8652-23234189d934"/>
    <xsd:import namespace="23d8fd70-2008-4445-9cdb-8b941da07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f4a-8140-4505-8652-23234189d9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f6295c1-ed5c-43b5-a143-d1eb0df131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8fd70-2008-4445-9cdb-8b941da07f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2a21d8a-53d0-43c9-aab1-8d53d3614591}" ma:internalName="TaxCatchAll" ma:showField="CatchAllData" ma:web="23d8fd70-2008-4445-9cdb-8b941da07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e6cf4a-8140-4505-8652-23234189d934">
      <Terms xmlns="http://schemas.microsoft.com/office/infopath/2007/PartnerControls"/>
    </lcf76f155ced4ddcb4097134ff3c332f>
    <TaxCatchAll xmlns="23d8fd70-2008-4445-9cdb-8b941da07fa0" xsi:nil="true"/>
  </documentManagement>
</p:properties>
</file>

<file path=customXml/itemProps1.xml><?xml version="1.0" encoding="utf-8"?>
<ds:datastoreItem xmlns:ds="http://schemas.openxmlformats.org/officeDocument/2006/customXml" ds:itemID="{6E483A9E-C3C3-4E3B-B5DB-A90DBA975C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3A292D-A325-450C-9DA9-6A6188CAF4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e6cf4a-8140-4505-8652-23234189d934"/>
    <ds:schemaRef ds:uri="23d8fd70-2008-4445-9cdb-8b941da07f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F781CA-8EA9-4282-841A-4553A2579B54}">
  <ds:schemaRefs>
    <ds:schemaRef ds:uri="1b1c305b-8412-4a45-8dac-c9dd5bdb6181"/>
    <ds:schemaRef ds:uri="ffdc6b41-463c-4e0d-b3ea-277650d93f0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5e6cf4a-8140-4505-8652-23234189d934"/>
    <ds:schemaRef ds:uri="23d8fd70-2008-4445-9cdb-8b941da07f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445</Words>
  <Application>Microsoft Office PowerPoint</Application>
  <PresentationFormat>Widescreen</PresentationFormat>
  <Paragraphs>75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Palatino Linotype</vt:lpstr>
      <vt:lpstr>System Font Regular</vt:lpstr>
      <vt:lpstr>Verdana</vt:lpstr>
      <vt:lpstr>Wingdings</vt:lpstr>
      <vt:lpstr>1_Office Theme</vt:lpstr>
      <vt:lpstr>Looking Ahead: Components of Final Reporting and Presentations </vt:lpstr>
      <vt:lpstr>Grant Deliverables </vt:lpstr>
      <vt:lpstr>Final Reporting </vt:lpstr>
      <vt:lpstr>Additional Narrative Questions Will Include: </vt:lpstr>
      <vt:lpstr>Final Presentations</vt:lpstr>
      <vt:lpstr>Presentations Should Include:</vt:lpstr>
      <vt:lpstr>Presentation Should Also Include:</vt:lpstr>
      <vt:lpstr>Written Plan of Action Should Include: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Johnson-Miller</dc:creator>
  <cp:lastModifiedBy>Laura Jane Ward-Strunin</cp:lastModifiedBy>
  <cp:revision>2</cp:revision>
  <cp:lastPrinted>2022-05-23T16:49:20Z</cp:lastPrinted>
  <dcterms:created xsi:type="dcterms:W3CDTF">2022-05-09T13:40:01Z</dcterms:created>
  <dcterms:modified xsi:type="dcterms:W3CDTF">2025-07-16T23:36:06Z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0x010100AFBA9F1B88EE01489ED1676000FCCC6D</vt:lpwstr>
  </property>
  <property fmtid="{D5CDD505-2E9C-101B-9397-08002B2CF9AE}" pid="3" name="MediaServiceImageTags">
    <vt:lpwstr/>
  </property>
  <property fmtid="{D5CDD505-2E9C-101B-9397-08002B2CF9AE}" pid="4" name="Order">
    <vt:r8>27573700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