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5" r:id="rId4"/>
    <p:sldMasterId id="2147483757" r:id="rId5"/>
    <p:sldMasterId id="2147483769" r:id="rId6"/>
  </p:sldMasterIdLst>
  <p:notesMasterIdLst>
    <p:notesMasterId r:id="rId38"/>
  </p:notesMasterIdLst>
  <p:sldIdLst>
    <p:sldId id="281" r:id="rId7"/>
    <p:sldId id="284" r:id="rId8"/>
    <p:sldId id="282" r:id="rId9"/>
    <p:sldId id="283" r:id="rId10"/>
    <p:sldId id="285" r:id="rId11"/>
    <p:sldId id="256" r:id="rId12"/>
    <p:sldId id="260" r:id="rId13"/>
    <p:sldId id="261" r:id="rId14"/>
    <p:sldId id="262" r:id="rId15"/>
    <p:sldId id="263" r:id="rId16"/>
    <p:sldId id="269" r:id="rId17"/>
    <p:sldId id="265" r:id="rId18"/>
    <p:sldId id="266" r:id="rId19"/>
    <p:sldId id="267" r:id="rId20"/>
    <p:sldId id="268" r:id="rId21"/>
    <p:sldId id="264" r:id="rId22"/>
    <p:sldId id="257" r:id="rId23"/>
    <p:sldId id="259" r:id="rId24"/>
    <p:sldId id="258" r:id="rId25"/>
    <p:sldId id="271" r:id="rId26"/>
    <p:sldId id="272" r:id="rId27"/>
    <p:sldId id="270" r:id="rId28"/>
    <p:sldId id="275" r:id="rId29"/>
    <p:sldId id="273" r:id="rId30"/>
    <p:sldId id="276" r:id="rId31"/>
    <p:sldId id="277" r:id="rId32"/>
    <p:sldId id="274" r:id="rId33"/>
    <p:sldId id="278" r:id="rId34"/>
    <p:sldId id="279" r:id="rId35"/>
    <p:sldId id="280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32423-B2BB-464D-8520-1CD3AEDA87C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37648-C8D5-43C9-8B6F-BA47CCB6D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153360"/>
            <a:ext cx="5486400" cy="4304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DB66-0BF5-AC41-A43C-D17E501306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DB66-0BF5-AC41-A43C-D17E501306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2BAD-2BD1-451E-8954-E66F34F70C67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71F-BEBB-4FC3-A87F-C9566C967808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08EA-9826-4EF6-A637-585578322EB2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9EF2-2F1A-47BE-82D4-CC92D5B18B29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62B4-144A-4052-8DCE-18AE63654209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F88C-ADE1-4503-944A-3E1096433643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3E1-620B-4BB7-8720-2614942AB100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8ED7-60FB-42AF-BAD2-0DAD214F55A3}" type="datetime1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201-D1A5-41F5-81FD-4EF1A82FE5E1}" type="datetime1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A471-759A-4DE7-B104-C0FBBA470D46}" type="datetime1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7CAB-5B5C-44D2-B6AF-D9040EDEAFEC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BA95-2B4C-4A7B-B7CF-D23DCE05E950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0F7-A29A-4B55-B010-CF1C0E032251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E4B6-A8EF-4E11-839F-C9C8780232DA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5CC9-B4E6-445A-B9E8-099F0D748EA9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6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839200" y="6648450"/>
            <a:ext cx="228600" cy="190500"/>
          </a:xfrm>
        </p:spPr>
        <p:txBody>
          <a:bodyPr/>
          <a:lstStyle/>
          <a:p>
            <a:fld id="{98F59CAE-5525-49B0-A626-62FE0D0E1540}" type="slidenum">
              <a:rPr lang="en-US" smtClean="0">
                <a:solidFill>
                  <a:srgbClr val="55555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555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0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9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59CAE-5525-49B0-A626-62FE0D0E1540}" type="slidenum">
              <a:rPr lang="en-US" smtClean="0">
                <a:solidFill>
                  <a:srgbClr val="55555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555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433060" y="3025140"/>
            <a:ext cx="6324600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7772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bg1"/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>
            <a:off x="50292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0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09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55A-90A8-4D63-ABCB-1D73441DEB92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505200"/>
            <a:ext cx="9144000" cy="1905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962400"/>
            <a:ext cx="7772400" cy="762000"/>
          </a:xfrm>
        </p:spPr>
        <p:txBody>
          <a:bodyPr anchor="b">
            <a:normAutofit/>
          </a:bodyPr>
          <a:lstStyle>
            <a:lvl1pPr algn="l">
              <a:defRPr sz="3600" b="1" cap="none" spc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Tw Cen MT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7724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NNlogo_Reverse_300dpi_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77200" y="228600"/>
            <a:ext cx="856490" cy="11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7271-BF0F-49BA-A1F7-5E53D2E44648}" type="slidenum">
              <a:rPr lang="en-US" smtClean="0">
                <a:solidFill>
                  <a:srgbClr val="55555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555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3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The Nelson\</a:t>
            </a:r>
            <a:r>
              <a:rPr lang="en-US" dirty="0" err="1" smtClean="0"/>
              <a:t>Nygaard</a:t>
            </a:r>
            <a:r>
              <a:rPr lang="en-US" dirty="0" smtClean="0"/>
              <a:t> Team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rot="10800000" flipV="1">
            <a:off x="533402" y="990599"/>
            <a:ext cx="8153398" cy="1"/>
          </a:xfrm>
          <a:prstGeom prst="line">
            <a:avLst/>
          </a:prstGeom>
          <a:ln w="22225" cmpd="sng"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NN Logo Horizontal Revers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05653" y="6505432"/>
            <a:ext cx="804948" cy="222074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48194"/>
            <a:ext cx="381000" cy="33655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/>
            <a:fld id="{0F5FE3CF-9BBE-41B5-82E0-58340BBFCF3A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56648" y="1460716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w Cen MT"/>
              </a:rPr>
              <a:t>1</a:t>
            </a:r>
            <a:endParaRPr lang="en-US" sz="3200" b="1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2478" y="2252420"/>
            <a:ext cx="3733800" cy="38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b="1" smtClean="0">
                <a:solidFill>
                  <a:srgbClr val="FFC000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rgbClr val="FFC000"/>
                </a:solidFill>
                <a:latin typeface="+mj-lt"/>
              </a:rPr>
              <a:t>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7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10800000" flipV="1">
            <a:off x="533402" y="990599"/>
            <a:ext cx="8153398" cy="1"/>
          </a:xfrm>
          <a:prstGeom prst="line">
            <a:avLst/>
          </a:prstGeom>
          <a:ln w="22225" cmpd="sng"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52147" y="6505432"/>
            <a:ext cx="804948" cy="2220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48194"/>
            <a:ext cx="381000" cy="33655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algn="ctr"/>
            <a:fld id="{C6103D1D-611F-4B0A-B84F-EF03647570FB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6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2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67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43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F44-37F6-419B-84CE-82BEB08F0149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04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91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5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72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31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86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09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56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9CD9-229C-43D9-A11E-38B0590A005B}" type="datetime1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28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4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1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9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57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07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9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18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8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AC5F-59A1-43CD-8101-81774D60B879}" type="datetime1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58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72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75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87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08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7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63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6CC5-AB26-427B-956C-1D0F202A4761}" type="datetime1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8BBC-FAB0-48B2-A636-0304FA52196E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5DDC-A65B-485E-A28F-474D197498AD}" type="datetime1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3C8C0-2C64-44AC-9F0A-90DD6A260F9D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007E28-EE43-492D-A6B6-F2E8B43A98E5}" type="datetime1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447E44-FB48-43B2-9F2D-98F2348B14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924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bg1"/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45720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839200" y="6629400"/>
            <a:ext cx="228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8F59CAE-5525-49B0-A626-62FE0D0E1540}" type="slidenum">
              <a:rPr lang="en-US" smtClean="0">
                <a:solidFill>
                  <a:srgbClr val="555555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55555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400" y="990600"/>
            <a:ext cx="8153400" cy="0"/>
          </a:xfrm>
          <a:prstGeom prst="line">
            <a:avLst/>
          </a:prstGeom>
          <a:ln w="38100" cmpd="sng">
            <a:solidFill>
              <a:srgbClr val="006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8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■"/>
        <a:defRPr sz="22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-box-onl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52400"/>
            <a:ext cx="8680450" cy="1219200"/>
          </a:xfrm>
          <a:prstGeom prst="rect">
            <a:avLst/>
          </a:prstGeom>
        </p:spPr>
        <p:txBody>
          <a:bodyPr vert="horz" lIns="274320" tIns="301752" rIns="274320" bIns="3017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S_DarkBlue+n4aGreen_NoTa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61" y="6324600"/>
            <a:ext cx="950562" cy="4673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09600" y="820896"/>
            <a:ext cx="0" cy="0"/>
          </a:xfrm>
          <a:prstGeom prst="line">
            <a:avLst/>
          </a:prstGeom>
          <a:ln>
            <a:solidFill>
              <a:srgbClr val="5FB3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4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/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rgbClr val="0046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box+blue-backgroundCLOS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52400"/>
            <a:ext cx="8680450" cy="1219200"/>
          </a:xfrm>
          <a:prstGeom prst="rect">
            <a:avLst/>
          </a:prstGeom>
        </p:spPr>
        <p:txBody>
          <a:bodyPr vert="horz" lIns="274320" tIns="301752" rIns="274320" bIns="3017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820896"/>
            <a:ext cx="0" cy="0"/>
          </a:xfrm>
          <a:prstGeom prst="line">
            <a:avLst/>
          </a:prstGeom>
          <a:ln>
            <a:solidFill>
              <a:srgbClr val="5FB3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ADTC_NoTag_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327648"/>
            <a:ext cx="950976" cy="4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-box-onl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52400"/>
            <a:ext cx="8680450" cy="1219200"/>
          </a:xfrm>
          <a:prstGeom prst="rect">
            <a:avLst/>
          </a:prstGeom>
        </p:spPr>
        <p:txBody>
          <a:bodyPr vert="horz" lIns="274320" tIns="301752" rIns="274320" bIns="3017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S_DarkBlue+n4aGreen_NoTa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61" y="6324600"/>
            <a:ext cx="950562" cy="46736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09600" y="820896"/>
            <a:ext cx="0" cy="0"/>
          </a:xfrm>
          <a:prstGeom prst="line">
            <a:avLst/>
          </a:prstGeom>
          <a:ln>
            <a:solidFill>
              <a:srgbClr val="5FB3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/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rgbClr val="0046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rhabowski@aaa1b.co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69277" y="1422972"/>
            <a:ext cx="8774723" cy="313144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6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dirty="0">
              <a:solidFill>
                <a:srgbClr val="004473"/>
              </a:solidFill>
            </a:endParaRPr>
          </a:p>
        </p:txBody>
      </p:sp>
      <p:pic>
        <p:nvPicPr>
          <p:cNvPr id="1027" name="Picture 3" descr="C:\Users\emiller@n4a.org\Dropbox\NADTC logo files\ES new logo\National Tagline\National Tagline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61" y="5257800"/>
            <a:ext cx="2937074" cy="142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3085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600" b="1" dirty="0">
                <a:solidFill>
                  <a:srgbClr val="004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Person-Centered Transportation Information to Older Adults and People with Disabilities</a:t>
            </a:r>
          </a:p>
          <a:p>
            <a:pPr algn="ctr"/>
            <a:endParaRPr lang="en-US" sz="2400" b="1" dirty="0" smtClean="0">
              <a:solidFill>
                <a:srgbClr val="0046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46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23, 2017</a:t>
            </a:r>
            <a:endParaRPr lang="en-US" sz="3600" b="1" dirty="0">
              <a:solidFill>
                <a:srgbClr val="0046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endParaRPr lang="en-US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0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50292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00" dirty="0" smtClean="0"/>
              <a:t>Questions</a:t>
            </a:r>
          </a:p>
          <a:p>
            <a:pPr marL="0" indent="0" algn="r">
              <a:buNone/>
            </a:pPr>
            <a:r>
              <a:rPr lang="en-US" sz="1800" dirty="0" smtClean="0"/>
              <a:t>What did we want to include?</a:t>
            </a:r>
          </a:p>
          <a:p>
            <a:pPr marL="0" indent="0" algn="r">
              <a:buNone/>
            </a:pPr>
            <a:r>
              <a:rPr lang="en-US" sz="1800" dirty="0" smtClean="0"/>
              <a:t>How in-depth?</a:t>
            </a:r>
          </a:p>
          <a:p>
            <a:pPr marL="0" indent="0" algn="r">
              <a:buNone/>
            </a:pPr>
            <a:r>
              <a:rPr lang="en-US" sz="1800" dirty="0" smtClean="0"/>
              <a:t>Website?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/>
              <a:t>Best Practices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/>
              <a:t>  National </a:t>
            </a:r>
            <a:r>
              <a:rPr lang="en-US" sz="1800" dirty="0" smtClean="0"/>
              <a:t>Organizations</a:t>
            </a:r>
          </a:p>
          <a:p>
            <a:pPr marL="914400" lvl="3" indent="0">
              <a:buNone/>
            </a:pPr>
            <a:r>
              <a:rPr lang="en-US" dirty="0" smtClean="0"/>
              <a:t>Iowa </a:t>
            </a:r>
            <a:r>
              <a:rPr lang="en-US" dirty="0"/>
              <a:t>DOT</a:t>
            </a:r>
          </a:p>
          <a:p>
            <a:pPr marL="914400" lvl="3" indent="0">
              <a:buNone/>
            </a:pPr>
            <a:r>
              <a:rPr lang="en-US" dirty="0"/>
              <a:t>United we Ride</a:t>
            </a:r>
          </a:p>
          <a:p>
            <a:pPr marL="914400" lvl="3" indent="0">
              <a:buNone/>
            </a:pPr>
            <a:r>
              <a:rPr lang="en-US" dirty="0"/>
              <a:t>NCST (now NADTC)</a:t>
            </a:r>
          </a:p>
          <a:p>
            <a:pPr marL="914400" lvl="3" indent="0">
              <a:buNone/>
            </a:pPr>
            <a:r>
              <a:rPr lang="en-US" dirty="0"/>
              <a:t>Beverly Foundation</a:t>
            </a:r>
          </a:p>
          <a:p>
            <a:pPr marL="914400" lvl="3" indent="0">
              <a:buNone/>
            </a:pPr>
            <a:r>
              <a:rPr lang="en-US" dirty="0"/>
              <a:t>National Center for Mobility Management</a:t>
            </a:r>
          </a:p>
          <a:p>
            <a:pPr marL="914400" lvl="3" indent="0">
              <a:buNone/>
            </a:pPr>
            <a:r>
              <a:rPr lang="en-US" dirty="0"/>
              <a:t>Easter </a:t>
            </a:r>
            <a:r>
              <a:rPr lang="en-US" dirty="0" smtClean="0"/>
              <a:t>Seals</a:t>
            </a:r>
          </a:p>
          <a:p>
            <a:r>
              <a:rPr lang="en-US" sz="1800" dirty="0" smtClean="0"/>
              <a:t>		Budget</a:t>
            </a:r>
            <a:endParaRPr lang="en-US" sz="1800" dirty="0"/>
          </a:p>
          <a:p>
            <a:pPr lvl="4"/>
            <a:r>
              <a:rPr lang="en-US" sz="1800" dirty="0"/>
              <a:t>  Technology needs </a:t>
            </a:r>
          </a:p>
          <a:p>
            <a:pPr lvl="4"/>
            <a:r>
              <a:rPr lang="en-US" sz="1800" dirty="0"/>
              <a:t>  Branding/Marketing Plan</a:t>
            </a:r>
          </a:p>
          <a:p>
            <a:pPr marL="1234440" lvl="4" indent="0">
              <a:buNone/>
            </a:pPr>
            <a:r>
              <a:rPr lang="en-US" sz="1800" dirty="0"/>
              <a:t>  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Year of </a:t>
            </a:r>
            <a:br>
              <a:rPr lang="en-US" dirty="0" smtClean="0"/>
            </a:br>
            <a:r>
              <a:rPr lang="en-US" dirty="0" smtClean="0"/>
              <a:t>Research and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>
            <a:normAutofit/>
          </a:bodyPr>
          <a:lstStyle/>
          <a:p>
            <a:r>
              <a:rPr lang="en-US" dirty="0"/>
              <a:t>Toll-free </a:t>
            </a:r>
            <a:r>
              <a:rPr lang="en-US" dirty="0" smtClean="0"/>
              <a:t>multilingual phone </a:t>
            </a:r>
            <a:r>
              <a:rPr lang="en-US" dirty="0"/>
              <a:t>line - 855-myride2 </a:t>
            </a:r>
            <a:endParaRPr lang="en-US" dirty="0" smtClean="0"/>
          </a:p>
          <a:p>
            <a:r>
              <a:rPr lang="en-US" dirty="0" smtClean="0"/>
              <a:t>Live transfers to transit providers</a:t>
            </a:r>
          </a:p>
          <a:p>
            <a:r>
              <a:rPr lang="en-US" dirty="0" smtClean="0"/>
              <a:t>Rider </a:t>
            </a:r>
            <a:r>
              <a:rPr lang="en-US" dirty="0"/>
              <a:t>only has to give information one time</a:t>
            </a:r>
          </a:p>
          <a:p>
            <a:r>
              <a:rPr lang="en-US" dirty="0"/>
              <a:t>Interactive web site – can search for providers, request a ride, get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/>
              <a:t>Available in Oakland and Macomb </a:t>
            </a:r>
            <a:r>
              <a:rPr lang="en-US" dirty="0" smtClean="0"/>
              <a:t>counties</a:t>
            </a:r>
          </a:p>
          <a:p>
            <a:r>
              <a:rPr lang="en-US" dirty="0" smtClean="0"/>
              <a:t>Older Driver Safety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06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AAA 1-B In-Kind in Beginning</a:t>
            </a:r>
          </a:p>
          <a:p>
            <a:r>
              <a:rPr lang="en-US" dirty="0" err="1" smtClean="0"/>
              <a:t>Admn</a:t>
            </a:r>
            <a:endParaRPr lang="en-US" dirty="0" smtClean="0"/>
          </a:p>
          <a:p>
            <a:r>
              <a:rPr lang="en-US" dirty="0" smtClean="0"/>
              <a:t>Space and utilities</a:t>
            </a:r>
          </a:p>
          <a:p>
            <a:r>
              <a:rPr lang="en-US" dirty="0" smtClean="0"/>
              <a:t>Tech needs</a:t>
            </a:r>
          </a:p>
          <a:p>
            <a:r>
              <a:rPr lang="en-US" dirty="0" smtClean="0"/>
              <a:t>Communications Dept.</a:t>
            </a:r>
          </a:p>
          <a:p>
            <a:r>
              <a:rPr lang="en-US" dirty="0" smtClean="0"/>
              <a:t>Finance </a:t>
            </a:r>
            <a:r>
              <a:rPr lang="en-US" dirty="0" err="1" smtClean="0"/>
              <a:t>Dept</a:t>
            </a:r>
            <a:endParaRPr lang="en-US" dirty="0" smtClean="0"/>
          </a:p>
          <a:p>
            <a:r>
              <a:rPr lang="en-US" dirty="0" smtClean="0"/>
              <a:t>HR</a:t>
            </a:r>
          </a:p>
          <a:p>
            <a:r>
              <a:rPr lang="en-US" dirty="0" smtClean="0"/>
              <a:t>Current Information and Assistance Center</a:t>
            </a:r>
          </a:p>
          <a:p>
            <a:r>
              <a:rPr lang="en-US" dirty="0" smtClean="0"/>
              <a:t>Student Intern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822192" cy="4069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Utilizing I&amp;A Infrastructure</a:t>
            </a:r>
          </a:p>
          <a:p>
            <a:r>
              <a:rPr lang="en-US" dirty="0" smtClean="0"/>
              <a:t>Used same system to keep call records</a:t>
            </a:r>
          </a:p>
          <a:p>
            <a:r>
              <a:rPr lang="en-US" dirty="0" smtClean="0"/>
              <a:t>Used current providers in database</a:t>
            </a:r>
          </a:p>
          <a:p>
            <a:r>
              <a:rPr lang="en-US" dirty="0" smtClean="0"/>
              <a:t>Used training guide as a template</a:t>
            </a:r>
          </a:p>
          <a:p>
            <a:r>
              <a:rPr lang="en-US" dirty="0"/>
              <a:t> </a:t>
            </a:r>
            <a:r>
              <a:rPr lang="en-US" dirty="0" smtClean="0"/>
              <a:t>Reviewed provider vetting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Decisions, Decisions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Worked </a:t>
            </a:r>
            <a:r>
              <a:rPr lang="en-US" sz="2400" dirty="0">
                <a:solidFill>
                  <a:schemeClr val="tx2"/>
                </a:solidFill>
              </a:rPr>
              <a:t>with  Communications Dept. and JFS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Name of service –  should it “mean” something? Coincide with phone number? Domain available?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Brand – graphic designer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Web Design – used an outside contractor 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Myride2\logos\Myride2 logo both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533400"/>
            <a:ext cx="7831015" cy="60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Research Providers – Public and Private</a:t>
            </a:r>
          </a:p>
          <a:p>
            <a:r>
              <a:rPr lang="en-US" dirty="0" smtClean="0"/>
              <a:t>Enter Providers into Excel database as well as </a:t>
            </a:r>
            <a:r>
              <a:rPr lang="en-US" dirty="0" err="1" smtClean="0"/>
              <a:t>Wordpress</a:t>
            </a:r>
            <a:r>
              <a:rPr lang="en-US" dirty="0" smtClean="0"/>
              <a:t> for website</a:t>
            </a:r>
          </a:p>
          <a:p>
            <a:r>
              <a:rPr lang="en-US" dirty="0" smtClean="0"/>
              <a:t>Research zip codes for service area – put in Excel for web designer to include in search feature</a:t>
            </a:r>
          </a:p>
          <a:p>
            <a:r>
              <a:rPr lang="en-US" dirty="0" smtClean="0"/>
              <a:t>Hire and train staff – started with 2 PT Mobility Specialists (now have 2 FT, soon to be 3.5 FT)</a:t>
            </a:r>
          </a:p>
          <a:p>
            <a:r>
              <a:rPr lang="en-US" dirty="0" smtClean="0"/>
              <a:t>Complete website</a:t>
            </a:r>
          </a:p>
          <a:p>
            <a:r>
              <a:rPr lang="en-US" dirty="0" smtClean="0"/>
              <a:t>Add myride2 “pages” to I&amp;A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724400"/>
          </a:xfrm>
        </p:spPr>
        <p:txBody>
          <a:bodyPr wrap="none">
            <a:normAutofit fontScale="40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300" b="1" dirty="0" smtClean="0"/>
              <a:t>New </a:t>
            </a:r>
            <a:r>
              <a:rPr lang="en-US" sz="4300" b="1" dirty="0"/>
              <a:t>Transportation Provider Initial Call Sheet – </a:t>
            </a:r>
            <a:endParaRPr lang="en-US" sz="4300" b="1" dirty="0" smtClean="0"/>
          </a:p>
          <a:p>
            <a:pPr marL="0" indent="0">
              <a:buNone/>
            </a:pPr>
            <a:r>
              <a:rPr lang="en-US" sz="4300" b="1" dirty="0" smtClean="0"/>
              <a:t>(</a:t>
            </a:r>
            <a:r>
              <a:rPr lang="en-US" sz="4300" b="1" dirty="0"/>
              <a:t>make sure they are on MDOT licensing website)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 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Name of Company</a:t>
            </a:r>
            <a:r>
              <a:rPr lang="en-US" sz="4300" dirty="0"/>
              <a:t>:  </a:t>
            </a:r>
            <a:r>
              <a:rPr lang="en-US" sz="4300" dirty="0" smtClean="0"/>
              <a:t>_________________________________________________________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Contact Person</a:t>
            </a:r>
            <a:r>
              <a:rPr lang="en-US" sz="4300" dirty="0"/>
              <a:t>:  </a:t>
            </a:r>
            <a:r>
              <a:rPr lang="en-US" sz="4300" dirty="0" smtClean="0"/>
              <a:t>______________________________________________________ _____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Business Address</a:t>
            </a:r>
            <a:r>
              <a:rPr lang="en-US" sz="4300" dirty="0"/>
              <a:t>: </a:t>
            </a:r>
            <a:r>
              <a:rPr lang="en-US" sz="4300" dirty="0" smtClean="0"/>
              <a:t>__________________________________________________________ 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Phone#</a:t>
            </a:r>
            <a:r>
              <a:rPr lang="en-US" sz="4300" dirty="0"/>
              <a:t>:  ________________________________  </a:t>
            </a:r>
            <a:r>
              <a:rPr lang="en-US" sz="4300" b="1" dirty="0"/>
              <a:t>Website address</a:t>
            </a:r>
            <a:r>
              <a:rPr lang="en-US" sz="4300" dirty="0"/>
              <a:t>:  </a:t>
            </a:r>
            <a:r>
              <a:rPr lang="en-US" sz="4300" dirty="0" smtClean="0"/>
              <a:t>_________________</a:t>
            </a:r>
          </a:p>
          <a:p>
            <a:pPr marL="0" indent="0">
              <a:buNone/>
            </a:pPr>
            <a:r>
              <a:rPr lang="en-US" sz="4300" b="1" dirty="0" smtClean="0"/>
              <a:t>How many vehicles</a:t>
            </a:r>
            <a:r>
              <a:rPr lang="en-US" sz="4300" dirty="0" smtClean="0"/>
              <a:t>?  __________  </a:t>
            </a:r>
            <a:r>
              <a:rPr lang="en-US" sz="4300" b="1" dirty="0" smtClean="0"/>
              <a:t>What kind?</a:t>
            </a:r>
            <a:r>
              <a:rPr lang="en-US" sz="4300" dirty="0" smtClean="0"/>
              <a:t>  _________________________________</a:t>
            </a:r>
          </a:p>
          <a:p>
            <a:pPr marL="0" indent="0">
              <a:buNone/>
            </a:pPr>
            <a:r>
              <a:rPr lang="en-US" sz="4300" b="1" dirty="0" smtClean="0"/>
              <a:t>How </a:t>
            </a:r>
            <a:r>
              <a:rPr lang="en-US" sz="4300" b="1" dirty="0"/>
              <a:t>long have you been in business?</a:t>
            </a:r>
            <a:r>
              <a:rPr lang="en-US" sz="4300" dirty="0"/>
              <a:t>  </a:t>
            </a:r>
            <a:r>
              <a:rPr lang="en-US" sz="4300" dirty="0" smtClean="0"/>
              <a:t>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What areas/counties do you serve?</a:t>
            </a:r>
            <a:r>
              <a:rPr lang="en-US" sz="4300" dirty="0"/>
              <a:t>  </a:t>
            </a:r>
            <a:r>
              <a:rPr lang="en-US" sz="4300" dirty="0" smtClean="0"/>
              <a:t>___________________________________________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 smtClean="0"/>
              <a:t>What </a:t>
            </a:r>
            <a:r>
              <a:rPr lang="en-US" sz="4300" b="1" dirty="0"/>
              <a:t>are your hours?</a:t>
            </a:r>
            <a:r>
              <a:rPr lang="en-US" sz="4300" dirty="0"/>
              <a:t>  </a:t>
            </a:r>
            <a:r>
              <a:rPr lang="en-US" sz="4300" dirty="0" smtClean="0"/>
              <a:t>______________________________________________________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 smtClean="0"/>
              <a:t>What </a:t>
            </a:r>
            <a:r>
              <a:rPr lang="en-US" sz="4300" b="1" dirty="0"/>
              <a:t>are your rates for private pay customers?  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Wheelchair:</a:t>
            </a:r>
            <a:r>
              <a:rPr lang="en-US" sz="4300" dirty="0"/>
              <a:t>  </a:t>
            </a:r>
            <a:r>
              <a:rPr lang="en-US" sz="4300" dirty="0" smtClean="0"/>
              <a:t>______________________________________________________________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 smtClean="0"/>
              <a:t>Ambulatory</a:t>
            </a:r>
            <a:r>
              <a:rPr lang="en-US" sz="4300" b="1" dirty="0"/>
              <a:t>:</a:t>
            </a:r>
            <a:r>
              <a:rPr lang="en-US" sz="4300" dirty="0"/>
              <a:t>  </a:t>
            </a:r>
            <a:r>
              <a:rPr lang="en-US" sz="4300" dirty="0" smtClean="0"/>
              <a:t>______________________________________________________________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4300" dirty="0" smtClean="0"/>
              <a:t>_________________________________________________________________________ </a:t>
            </a: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Additional Info:</a:t>
            </a:r>
            <a:r>
              <a:rPr lang="en-US" sz="4300" dirty="0"/>
              <a:t>  </a:t>
            </a:r>
            <a:r>
              <a:rPr lang="en-US" sz="4300" dirty="0" smtClean="0"/>
              <a:t>___________________________________________________________</a:t>
            </a:r>
            <a:endParaRPr lang="en-US" sz="4300" dirty="0"/>
          </a:p>
          <a:p>
            <a:pPr marL="0" indent="0">
              <a:buNone/>
            </a:pPr>
            <a:r>
              <a:rPr lang="en-US" sz="3300" dirty="0" smtClean="0"/>
              <a:t> 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838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Initial </a:t>
            </a:r>
            <a:r>
              <a:rPr lang="en-US" sz="2400" dirty="0"/>
              <a:t>Call Worksheet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Call </a:t>
            </a:r>
            <a:r>
              <a:rPr lang="en-US" dirty="0"/>
              <a:t>taken by ______________  How did they hear about us? ______________________ Date______________</a:t>
            </a:r>
          </a:p>
          <a:p>
            <a:r>
              <a:rPr lang="en-US" b="1" i="1" dirty="0"/>
              <a:t>myride2</a:t>
            </a:r>
            <a:r>
              <a:rPr lang="en-US" dirty="0"/>
              <a:t> </a:t>
            </a:r>
          </a:p>
          <a:p>
            <a:r>
              <a:rPr lang="en-US" dirty="0" smtClean="0"/>
              <a:t>1</a:t>
            </a:r>
            <a:r>
              <a:rPr lang="en-US" dirty="0"/>
              <a:t>.  Name of caller_____________________________________ Phone number_________________________</a:t>
            </a:r>
          </a:p>
          <a:p>
            <a:r>
              <a:rPr lang="en-US" dirty="0"/>
              <a:t>2.  Name of rider _____________________________________ Phone number_________________________</a:t>
            </a:r>
          </a:p>
          <a:p>
            <a:r>
              <a:rPr lang="en-US" dirty="0"/>
              <a:t>3.  Address of rider </a:t>
            </a:r>
            <a:r>
              <a:rPr lang="en-US" dirty="0" smtClean="0"/>
              <a:t>____________________________</a:t>
            </a:r>
            <a:endParaRPr lang="en-US" dirty="0"/>
          </a:p>
          <a:p>
            <a:r>
              <a:rPr lang="en-US" dirty="0"/>
              <a:t>4.  Ride originating at home address?______ If not; address for pickup________________________________</a:t>
            </a:r>
          </a:p>
          <a:p>
            <a:r>
              <a:rPr lang="en-US" dirty="0"/>
              <a:t>5.  Rider’s age ____________    6.  Is rider a veteran? ______________    </a:t>
            </a:r>
          </a:p>
          <a:p>
            <a:r>
              <a:rPr lang="en-US" dirty="0"/>
              <a:t>7.  Is the rider enrolled in </a:t>
            </a:r>
            <a:r>
              <a:rPr lang="en-US" dirty="0" err="1"/>
              <a:t>MiChoice</a:t>
            </a:r>
            <a:r>
              <a:rPr lang="en-US" dirty="0"/>
              <a:t> program? _____ If so, they should contact their Supports Coordinator  </a:t>
            </a:r>
          </a:p>
          <a:p>
            <a:r>
              <a:rPr lang="en-US" dirty="0"/>
              <a:t>8.  Is the rider on Medicaid? ________    If so, they can call </a:t>
            </a:r>
            <a:r>
              <a:rPr lang="en-US" dirty="0" err="1"/>
              <a:t>LogistiCare</a:t>
            </a:r>
            <a:r>
              <a:rPr lang="en-US" dirty="0"/>
              <a:t> for </a:t>
            </a:r>
            <a:r>
              <a:rPr lang="en-US" u="sng" dirty="0"/>
              <a:t>medical </a:t>
            </a:r>
            <a:r>
              <a:rPr lang="en-US" dirty="0"/>
              <a:t>rides.  (1-866-569-1902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74345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</a:t>
            </a:r>
            <a:r>
              <a:rPr lang="en-US" dirty="0"/>
              <a:t>. Rider disabled? _________  </a:t>
            </a:r>
          </a:p>
          <a:p>
            <a:r>
              <a:rPr lang="en-US" dirty="0"/>
              <a:t>10.  Rider uses wheelchair? ____________   Can they transfer from wheelchair themselves? __________</a:t>
            </a:r>
          </a:p>
          <a:p>
            <a:r>
              <a:rPr lang="en-US" dirty="0"/>
              <a:t>11. Rider uses a walker? __________   Rider uses a cane? __________  Other disability? __________________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12. Curb to Curb? _________ Door to Door? _________ Door through Door? _________ Escorted? _________</a:t>
            </a:r>
          </a:p>
          <a:p>
            <a:r>
              <a:rPr lang="en-US" dirty="0"/>
              <a:t>13. Destination name &amp; address _______________________________________________________________</a:t>
            </a:r>
          </a:p>
          <a:p>
            <a:r>
              <a:rPr lang="en-US" dirty="0"/>
              <a:t>14. Date(s)/times ride needed _________________________________________________________________</a:t>
            </a:r>
          </a:p>
          <a:p>
            <a:r>
              <a:rPr lang="en-US" dirty="0"/>
              <a:t>15. Is it okay to share info with providers? _______________________________________________________    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74345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16</a:t>
            </a:r>
            <a:r>
              <a:rPr lang="en-US" dirty="0"/>
              <a:t>. Special call notes_____________________________________________________________________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17. Calculate mileage ________________________________________________________________________</a:t>
            </a:r>
          </a:p>
          <a:p>
            <a:r>
              <a:rPr lang="en-US" dirty="0"/>
              <a:t>18. Research providers and list prices, </a:t>
            </a:r>
            <a:r>
              <a:rPr lang="en-US" dirty="0" err="1"/>
              <a:t>etc</a:t>
            </a:r>
            <a:r>
              <a:rPr lang="en-US" dirty="0"/>
              <a:t> below.</a:t>
            </a:r>
          </a:p>
          <a:p>
            <a:r>
              <a:rPr lang="en-US" dirty="0"/>
              <a:t>__________________________________________          ___________________________________________</a:t>
            </a:r>
          </a:p>
          <a:p>
            <a:endParaRPr lang="en-US" dirty="0"/>
          </a:p>
          <a:p>
            <a:r>
              <a:rPr lang="en-US" dirty="0"/>
              <a:t>Status/Follow up - initial and date ______________          ____________________       ____________________        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                                                                                             Closed in Harmony___________  Date</a:t>
            </a:r>
            <a:r>
              <a:rPr lang="en-US" dirty="0" smtClean="0"/>
              <a:t>________________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5" y="1379577"/>
            <a:ext cx="84709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This webinar is being </a:t>
            </a:r>
            <a:r>
              <a:rPr lang="en-US" sz="2800" dirty="0" smtClean="0">
                <a:solidFill>
                  <a:prstClr val="black"/>
                </a:solidFill>
              </a:rPr>
              <a:t>recorded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To </a:t>
            </a:r>
            <a:r>
              <a:rPr lang="en-US" sz="2800" dirty="0">
                <a:solidFill>
                  <a:prstClr val="black"/>
                </a:solidFill>
              </a:rPr>
              <a:t>ask a question, type it into the </a:t>
            </a:r>
            <a:r>
              <a:rPr lang="en-US" sz="2800" dirty="0" smtClean="0">
                <a:solidFill>
                  <a:prstClr val="black"/>
                </a:solidFill>
              </a:rPr>
              <a:t>chat box </a:t>
            </a:r>
            <a:r>
              <a:rPr lang="en-US" sz="2800" dirty="0">
                <a:solidFill>
                  <a:prstClr val="black"/>
                </a:solidFill>
              </a:rPr>
              <a:t>to the left of your screen. Chat </a:t>
            </a:r>
            <a:r>
              <a:rPr lang="en-US" sz="2800" dirty="0" smtClean="0">
                <a:solidFill>
                  <a:prstClr val="black"/>
                </a:solidFill>
              </a:rPr>
              <a:t>capabilities for Q&amp;A </a:t>
            </a:r>
            <a:r>
              <a:rPr lang="en-US" sz="2800" dirty="0">
                <a:solidFill>
                  <a:prstClr val="black"/>
                </a:solidFill>
              </a:rPr>
              <a:t>will be enabled </a:t>
            </a:r>
            <a:r>
              <a:rPr lang="en-US" sz="2800" i="1" dirty="0">
                <a:solidFill>
                  <a:prstClr val="black"/>
                </a:solidFill>
              </a:rPr>
              <a:t>after </a:t>
            </a:r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prstClr val="black"/>
                </a:solidFill>
              </a:rPr>
              <a:t>presentation.</a:t>
            </a: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Captioning </a:t>
            </a:r>
            <a:r>
              <a:rPr lang="en-US" sz="2800" dirty="0">
                <a:solidFill>
                  <a:prstClr val="black"/>
                </a:solidFill>
              </a:rPr>
              <a:t>is being provided for this webinar. To access captioning, press </a:t>
            </a:r>
            <a:r>
              <a:rPr lang="en-US" sz="2800" dirty="0" smtClean="0">
                <a:solidFill>
                  <a:prstClr val="black"/>
                </a:solidFill>
              </a:rPr>
              <a:t>control and </a:t>
            </a:r>
            <a:r>
              <a:rPr lang="en-US" sz="2800" dirty="0" err="1" smtClean="0">
                <a:solidFill>
                  <a:prstClr val="black"/>
                </a:solidFill>
              </a:rPr>
              <a:t>F8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on your keyboard. </a:t>
            </a:r>
            <a:endParaRPr lang="en-US" sz="28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If </a:t>
            </a:r>
            <a:r>
              <a:rPr lang="en-US" sz="2800" b="1" dirty="0">
                <a:solidFill>
                  <a:prstClr val="black"/>
                </a:solidFill>
              </a:rPr>
              <a:t>you are having difficulty </a:t>
            </a:r>
            <a:r>
              <a:rPr lang="en-US" sz="2800" b="1" dirty="0" smtClean="0">
                <a:solidFill>
                  <a:prstClr val="black"/>
                </a:solidFill>
              </a:rPr>
              <a:t>with Blackboard functioning, </a:t>
            </a:r>
            <a:r>
              <a:rPr lang="en-US" sz="2800" b="1" dirty="0">
                <a:solidFill>
                  <a:prstClr val="black"/>
                </a:solidFill>
              </a:rPr>
              <a:t>please contact Blackboard Technical Assistance: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(</a:t>
            </a:r>
            <a:r>
              <a:rPr lang="en-US" sz="2800" b="1" dirty="0">
                <a:solidFill>
                  <a:prstClr val="black"/>
                </a:solidFill>
              </a:rPr>
              <a:t>877) 382-2293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09550" y="533400"/>
            <a:ext cx="8680450" cy="1219200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Webinar Logistics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8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ride 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279212" cy="6551818"/>
          </a:xfrm>
          <a:prstGeom prst="rect">
            <a:avLst/>
          </a:prstGeom>
          <a:noFill/>
          <a:ln w="25400" cmpd="sng">
            <a:solidFill>
              <a:srgbClr val="2455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3228363" cy="6463921"/>
          </a:xfrm>
          <a:prstGeom prst="rect">
            <a:avLst/>
          </a:prstGeom>
          <a:noFill/>
          <a:ln w="25400">
            <a:solidFill>
              <a:srgbClr val="2455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86000"/>
            <a:ext cx="7408333" cy="4114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Articles in Agency Publications</a:t>
            </a:r>
          </a:p>
          <a:p>
            <a:pPr marL="0" indent="0" algn="ctr">
              <a:buNone/>
            </a:pPr>
            <a:r>
              <a:rPr lang="en-US" dirty="0" smtClean="0"/>
              <a:t>lease</a:t>
            </a:r>
          </a:p>
          <a:p>
            <a:pPr marL="0" indent="0">
              <a:buNone/>
            </a:pPr>
            <a:r>
              <a:rPr lang="en-US" sz="2600" dirty="0" smtClean="0"/>
              <a:t>Sent info and rack cards to:</a:t>
            </a:r>
          </a:p>
          <a:p>
            <a:pPr lvl="1"/>
            <a:r>
              <a:rPr lang="en-US" sz="2600" dirty="0" smtClean="0"/>
              <a:t>Senior Centers</a:t>
            </a:r>
          </a:p>
          <a:p>
            <a:pPr lvl="1"/>
            <a:r>
              <a:rPr lang="en-US" sz="2600" dirty="0" smtClean="0"/>
              <a:t>Physician’s offices</a:t>
            </a:r>
          </a:p>
          <a:p>
            <a:pPr lvl="1"/>
            <a:r>
              <a:rPr lang="en-US" sz="2600" dirty="0" smtClean="0"/>
              <a:t>Hospitals</a:t>
            </a:r>
          </a:p>
          <a:p>
            <a:pPr lvl="1"/>
            <a:r>
              <a:rPr lang="en-US" sz="2600" dirty="0" smtClean="0"/>
              <a:t>Other Human Service Organizations – Centers for Independent Living, Jewish Family Service</a:t>
            </a:r>
          </a:p>
          <a:p>
            <a:pPr lvl="1"/>
            <a:r>
              <a:rPr lang="en-US" sz="2600" dirty="0" smtClean="0"/>
              <a:t>Libraries </a:t>
            </a:r>
            <a:endParaRPr lang="en-US" sz="2600" dirty="0"/>
          </a:p>
        </p:txBody>
      </p:sp>
      <p:pic>
        <p:nvPicPr>
          <p:cNvPr id="5122" name="Picture 2" descr="http://ckcagency.com/wp-content/uploads/marketing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6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literacynewmexico.org/img/subcategory_community_partn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9055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					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Partners Along the Way</a:t>
            </a: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Jewish Family Service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SMART – public provider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Disability Network Oakland Macomb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The Senior Alliance (AAA 1-C)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Advocacy Groups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AARP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Michigan DOT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Community Transportation Association of America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Local Metropolitan Planning Organization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Faith Based Groups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Healthcare Organizations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Regional Transportation Authority of Southeast Michigan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1488" y="2293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1488" y="2293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79900" y="2295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" y="204914"/>
            <a:ext cx="9101076" cy="5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" y="699868"/>
            <a:ext cx="8872034" cy="50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291" y="628798"/>
            <a:ext cx="5312923" cy="1296026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24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</a:t>
            </a:r>
            <a:r>
              <a:rPr lang="en-US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</a:t>
            </a:r>
            <a:r>
              <a:rPr lang="en-US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Mobility </a:t>
            </a:r>
            <a:endParaRPr lang="en-US" sz="28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Management</a:t>
            </a:r>
            <a:r>
              <a:rPr lang="en-US" sz="24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530" y="2508717"/>
            <a:ext cx="1672687" cy="13729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Mobility Options Counseling</a:t>
            </a:r>
          </a:p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Driving/driving retirement </a:t>
            </a:r>
          </a:p>
        </p:txBody>
      </p:sp>
      <p:sp>
        <p:nvSpPr>
          <p:cNvPr id="3" name="Oval 2"/>
          <p:cNvSpPr/>
          <p:nvPr/>
        </p:nvSpPr>
        <p:spPr>
          <a:xfrm>
            <a:off x="2735638" y="661848"/>
            <a:ext cx="3630705" cy="1729944"/>
          </a:xfrm>
          <a:prstGeom prst="ellipse">
            <a:avLst/>
          </a:prstGeom>
          <a:noFill/>
          <a:ln w="412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1" tIns="32146" rIns="64291" bIns="321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8862" y="4202882"/>
            <a:ext cx="3162719" cy="8651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Transportation Referrals –</a:t>
            </a:r>
          </a:p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One on one assistance to find</a:t>
            </a:r>
          </a:p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best option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7541" y="4137961"/>
            <a:ext cx="1214537" cy="1111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Schedule Rides-</a:t>
            </a:r>
          </a:p>
          <a:p>
            <a:pPr algn="ctr"/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variety of providers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0798" y="3381602"/>
            <a:ext cx="1606177" cy="13729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Travel Training-</a:t>
            </a:r>
          </a:p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One on one or </a:t>
            </a:r>
          </a:p>
          <a:p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Group trainings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4684" y="2163389"/>
            <a:ext cx="1311749" cy="70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64291" tIns="32146" rIns="64291" bIns="32146">
            <a:spAutoFit/>
          </a:bodyPr>
          <a:lstStyle/>
          <a:p>
            <a:pPr algn="ctr"/>
            <a:endParaRPr lang="en-US" sz="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Advocacy</a:t>
            </a:r>
          </a:p>
          <a:p>
            <a:pPr algn="ctr"/>
            <a:endParaRPr lang="en-US" sz="17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56586" y="1840567"/>
            <a:ext cx="479053" cy="475838"/>
          </a:xfrm>
          <a:prstGeom prst="straightConnector1">
            <a:avLst/>
          </a:prstGeom>
          <a:noFill/>
          <a:ln w="63500" cap="flat">
            <a:solidFill>
              <a:srgbClr val="0070C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 flipH="1">
            <a:off x="3207349" y="2508718"/>
            <a:ext cx="788951" cy="1629243"/>
          </a:xfrm>
          <a:prstGeom prst="straightConnector1">
            <a:avLst/>
          </a:prstGeom>
          <a:noFill/>
          <a:ln w="63500" cap="flat">
            <a:solidFill>
              <a:srgbClr val="0070C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5277541" y="2508718"/>
            <a:ext cx="606939" cy="1499399"/>
          </a:xfrm>
          <a:prstGeom prst="straightConnector1">
            <a:avLst/>
          </a:prstGeom>
          <a:noFill/>
          <a:ln w="63500" cap="flat">
            <a:solidFill>
              <a:srgbClr val="0070C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>
            <a:off x="6050517" y="2316405"/>
            <a:ext cx="883124" cy="842755"/>
          </a:xfrm>
          <a:prstGeom prst="straightConnector1">
            <a:avLst/>
          </a:prstGeom>
          <a:noFill/>
          <a:ln w="63500" cap="flat">
            <a:solidFill>
              <a:srgbClr val="0070C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>
            <a:off x="6492079" y="1840566"/>
            <a:ext cx="562492" cy="162304"/>
          </a:xfrm>
          <a:prstGeom prst="straightConnector1">
            <a:avLst/>
          </a:prstGeom>
          <a:noFill/>
          <a:ln w="63500" cap="flat">
            <a:solidFill>
              <a:srgbClr val="0070C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 27"/>
          <p:cNvSpPr/>
          <p:nvPr/>
        </p:nvSpPr>
        <p:spPr>
          <a:xfrm>
            <a:off x="113461" y="228600"/>
            <a:ext cx="8938092" cy="6400800"/>
          </a:xfrm>
          <a:prstGeom prst="rect">
            <a:avLst/>
          </a:prstGeom>
          <a:noFill/>
          <a:ln w="635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algn="ctr" defTabSz="410751" hangingPunct="0"/>
            <a:endParaRPr lang="en-US" sz="2500">
              <a:solidFill>
                <a:srgbClr val="FFFFFF"/>
              </a:solidFill>
              <a:sym typeface="Helvetica Neue Light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8626077" y="6465094"/>
            <a:ext cx="219387" cy="210812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04226"/>
            <a:ext cx="2819400" cy="2647485"/>
          </a:xfrm>
          <a:prstGeom prst="rect">
            <a:avLst/>
          </a:prstGeom>
          <a:noFill/>
          <a:ln w="41275" cmpd="sng">
            <a:solidFill>
              <a:srgbClr val="2455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Addition of Travel Training</a:t>
            </a:r>
          </a:p>
          <a:p>
            <a:r>
              <a:rPr lang="en-US" sz="2800" dirty="0" smtClean="0"/>
              <a:t>Expansion in to Detroit service area </a:t>
            </a:r>
          </a:p>
          <a:p>
            <a:r>
              <a:rPr lang="en-US" sz="2800" dirty="0" smtClean="0"/>
              <a:t>Expansion to other RTA counties</a:t>
            </a:r>
          </a:p>
          <a:p>
            <a:r>
              <a:rPr lang="en-US" sz="2800" dirty="0"/>
              <a:t>Scheduling Software</a:t>
            </a:r>
          </a:p>
          <a:p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162800" cy="541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Network</a:t>
            </a:r>
          </a:p>
          <a:p>
            <a:pPr algn="ctr"/>
            <a:r>
              <a:rPr lang="en-US" sz="6600" dirty="0" smtClean="0">
                <a:latin typeface="Aharoni" pitchFamily="2" charset="-79"/>
                <a:cs typeface="Aharoni" pitchFamily="2" charset="-79"/>
              </a:rPr>
              <a:t>Network</a:t>
            </a:r>
          </a:p>
          <a:p>
            <a:pPr algn="ctr"/>
            <a:r>
              <a:rPr lang="en-US" sz="8000" dirty="0" smtClean="0">
                <a:latin typeface="Aharoni" pitchFamily="2" charset="-79"/>
                <a:cs typeface="Aharoni" pitchFamily="2" charset="-79"/>
              </a:rPr>
              <a:t>Network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41835"/>
            <a:ext cx="3352800" cy="251136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S_DarkBlue+n4a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0"/>
            <a:ext cx="2865520" cy="14665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5943600"/>
            <a:ext cx="3147853" cy="89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80" y="1731188"/>
            <a:ext cx="4269966" cy="447814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lvl="1" defTabSz="457200">
              <a:buClr>
                <a:srgbClr val="5FB346"/>
              </a:buClr>
            </a:pPr>
            <a:endParaRPr lang="en-US" sz="500" dirty="0" smtClean="0">
              <a:solidFill>
                <a:srgbClr val="5FB346"/>
              </a:solidFill>
              <a:latin typeface="Arial Black" panose="020B0A04020102020204" pitchFamily="34" charset="0"/>
            </a:endParaRPr>
          </a:p>
          <a:p>
            <a:pPr defTabSz="457200">
              <a:buClr>
                <a:srgbClr val="5FB346"/>
              </a:buClr>
            </a:pPr>
            <a:r>
              <a:rPr lang="en-US" sz="2000" dirty="0" smtClean="0">
                <a:solidFill>
                  <a:srgbClr val="5FB346"/>
                </a:solidFill>
                <a:latin typeface="Arial Black" panose="020B0A04020102020204" pitchFamily="34" charset="0"/>
              </a:rPr>
              <a:t>MAJOR OBJECTIVES: </a:t>
            </a:r>
          </a:p>
          <a:p>
            <a:pPr marL="342900" indent="-342900" defTabSz="457200">
              <a:buClr>
                <a:srgbClr val="5FB34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Person-centered technical assistance and information &amp; referral</a:t>
            </a:r>
          </a:p>
          <a:p>
            <a:pPr marL="342900" indent="-342900" defTabSz="457200">
              <a:buClr>
                <a:srgbClr val="5FB34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Training: webinars, online courses/forums</a:t>
            </a:r>
          </a:p>
          <a:p>
            <a:pPr marL="342900" indent="-342900" defTabSz="457200">
              <a:buClr>
                <a:srgbClr val="5FB34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Interactive communication and outreach strategy</a:t>
            </a:r>
          </a:p>
          <a:p>
            <a:pPr marL="342900" indent="-342900" defTabSz="457200">
              <a:buClr>
                <a:srgbClr val="5FB34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Coordination and partnership strategy, including stakeholder engagement</a:t>
            </a:r>
          </a:p>
          <a:p>
            <a:pPr marL="342900" indent="-342900" defTabSz="457200">
              <a:buClr>
                <a:srgbClr val="5FB34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Investment in community solutions</a:t>
            </a:r>
          </a:p>
          <a:p>
            <a:pPr marL="342900" indent="-342900" defTabSz="457200">
              <a:buClr>
                <a:srgbClr val="5FB346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Independent program evaluation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6756" y="6480283"/>
            <a:ext cx="2107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smtClean="0">
                <a:solidFill>
                  <a:srgbClr val="5FB346"/>
                </a:solidFill>
                <a:latin typeface="Arial Black" panose="020B0A04020102020204" pitchFamily="34" charset="0"/>
              </a:rPr>
              <a:t>www.nadtc.org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8" y="1716932"/>
            <a:ext cx="4475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rgbClr val="5FB346"/>
              </a:buClr>
            </a:pPr>
            <a:r>
              <a:rPr lang="en-US" sz="2000" dirty="0">
                <a:solidFill>
                  <a:srgbClr val="5FB346"/>
                </a:solidFill>
                <a:latin typeface="Arial Black" panose="020B0A04020102020204" pitchFamily="34" charset="0"/>
              </a:rPr>
              <a:t>KEY STAKEHOLDERS: </a:t>
            </a:r>
            <a:r>
              <a:rPr lang="en-US" sz="2000" dirty="0">
                <a:solidFill>
                  <a:prstClr val="black"/>
                </a:solidFill>
              </a:rPr>
              <a:t>Transportation providers; human services providers; disability organizations; Area Agencies on Aging; State Departments of Transportation; Tribal Transit and Tribal Elder Services; FTA; ACL; and more....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80846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buClr>
                <a:srgbClr val="5FB346"/>
              </a:buClr>
            </a:pPr>
            <a:r>
              <a:rPr lang="en-US" sz="2000" b="1" dirty="0">
                <a:solidFill>
                  <a:srgbClr val="5FB346"/>
                </a:solidFill>
                <a:latin typeface="Arial Black" panose="020B0A04020102020204" pitchFamily="34" charset="0"/>
              </a:rPr>
              <a:t>UPCOMING</a:t>
            </a:r>
            <a:r>
              <a:rPr lang="en-US" sz="2000" dirty="0">
                <a:solidFill>
                  <a:srgbClr val="5FB346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solidFill>
                  <a:srgbClr val="5FB346"/>
                </a:solidFill>
                <a:latin typeface="Arial Black" panose="020B0A04020102020204" pitchFamily="34" charset="0"/>
              </a:rPr>
              <a:t>EVENTS &amp; PRODUCTS</a:t>
            </a:r>
            <a:r>
              <a:rPr lang="en-US" sz="2000" dirty="0" smtClean="0">
                <a:solidFill>
                  <a:prstClr val="black"/>
                </a:solidFill>
              </a:rPr>
              <a:t> include an update on  Innovations developed by  the 6 NADTC projects; an online mini-course on “Transportation &amp; Caregiving”; the 2017 Trends Report to be published later this year; and the 3</a:t>
            </a:r>
            <a:r>
              <a:rPr lang="en-US" sz="2000" baseline="30000" dirty="0" smtClean="0">
                <a:solidFill>
                  <a:prstClr val="black"/>
                </a:solidFill>
              </a:rPr>
              <a:t>rd</a:t>
            </a:r>
            <a:r>
              <a:rPr lang="en-US" sz="2000" dirty="0" smtClean="0">
                <a:solidFill>
                  <a:prstClr val="black"/>
                </a:solidFill>
              </a:rPr>
              <a:t> National RTAP Technical Assistance Conference in Omaha, NE, 10/29-11/1/17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6225" y="225457"/>
            <a:ext cx="5841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buClr>
                <a:srgbClr val="5FB346"/>
              </a:buClr>
            </a:pPr>
            <a:r>
              <a:rPr lang="en-US" sz="2000" dirty="0">
                <a:solidFill>
                  <a:srgbClr val="5FB346"/>
                </a:solidFill>
                <a:latin typeface="Arial Black" panose="020B0A04020102020204" pitchFamily="34" charset="0"/>
              </a:rPr>
              <a:t>MISSION: </a:t>
            </a:r>
            <a:r>
              <a:rPr lang="en-US" sz="2000" dirty="0">
                <a:solidFill>
                  <a:prstClr val="black"/>
                </a:solidFill>
              </a:rPr>
              <a:t>To promote the availability of accessible transportation options that serve the needs of </a:t>
            </a:r>
            <a:r>
              <a:rPr lang="en-US" sz="2000" b="1" dirty="0">
                <a:solidFill>
                  <a:prstClr val="black"/>
                </a:solidFill>
              </a:rPr>
              <a:t>Older Adults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prstClr val="black"/>
                </a:solidFill>
              </a:rPr>
              <a:t>People with Disabilities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prstClr val="black"/>
                </a:solidFill>
              </a:rPr>
              <a:t>Caregivers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b="1" dirty="0">
                <a:solidFill>
                  <a:prstClr val="black"/>
                </a:solidFill>
              </a:rPr>
              <a:t>Communities</a:t>
            </a:r>
            <a:r>
              <a:rPr lang="en-US" sz="2000" dirty="0">
                <a:solidFill>
                  <a:prstClr val="black"/>
                </a:solidFill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4974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Roberta Habowski</a:t>
            </a:r>
          </a:p>
          <a:p>
            <a:pPr marL="0" indent="0" algn="ctr">
              <a:buNone/>
            </a:pPr>
            <a:r>
              <a:rPr lang="en-US" dirty="0" smtClean="0"/>
              <a:t>Area Agency on Aging 1-B</a:t>
            </a:r>
          </a:p>
          <a:p>
            <a:pPr marL="0" indent="0" algn="ctr">
              <a:buNone/>
            </a:pPr>
            <a:r>
              <a:rPr lang="en-US" dirty="0" smtClean="0"/>
              <a:t>248-262-9211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rhabowski@aaa1b.com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ing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353" y="3035033"/>
            <a:ext cx="750379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Toll-free: 1-866-983-3222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contact@nadtc.org </a:t>
            </a: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www.nadtc.org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34" y="5406884"/>
            <a:ext cx="4664104" cy="132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en-US" sz="3100" b="1" dirty="0"/>
              <a:t>Transportation Information and </a:t>
            </a:r>
            <a:r>
              <a:rPr lang="en-US" sz="3100" b="1" dirty="0" smtClean="0"/>
              <a:t>Assistance </a:t>
            </a:r>
            <a:r>
              <a:rPr lang="en-US" sz="3100" dirty="0" smtClean="0"/>
              <a:t>includes</a:t>
            </a:r>
            <a:endParaRPr lang="en-US" sz="3100" b="1" dirty="0" smtClean="0"/>
          </a:p>
          <a:p>
            <a:pPr marL="0" lvl="1" indent="0">
              <a:buNone/>
            </a:pPr>
            <a:r>
              <a:rPr lang="en-US" sz="3100" dirty="0" smtClean="0"/>
              <a:t>varied </a:t>
            </a:r>
            <a:r>
              <a:rPr lang="en-US" sz="3100" dirty="0"/>
              <a:t>approaches that communities may adopt to </a:t>
            </a:r>
            <a:endParaRPr lang="en-US" sz="3100" dirty="0" smtClean="0"/>
          </a:p>
          <a:p>
            <a:pPr marL="0" lvl="1" indent="0">
              <a:buNone/>
            </a:pPr>
            <a:r>
              <a:rPr lang="en-US" sz="3100" dirty="0" smtClean="0"/>
              <a:t>respond </a:t>
            </a:r>
            <a:r>
              <a:rPr lang="en-US" sz="3100" dirty="0"/>
              <a:t>to ride requests and answer questions about </a:t>
            </a:r>
            <a:endParaRPr lang="en-US" sz="3100" dirty="0" smtClean="0"/>
          </a:p>
          <a:p>
            <a:pPr marL="0" lvl="1" indent="0">
              <a:buNone/>
            </a:pPr>
            <a:r>
              <a:rPr lang="en-US" sz="3100" dirty="0" smtClean="0"/>
              <a:t>transportation </a:t>
            </a:r>
            <a:r>
              <a:rPr lang="en-US" sz="3100" dirty="0"/>
              <a:t>options. These </a:t>
            </a:r>
            <a:r>
              <a:rPr lang="en-US" sz="3100" dirty="0" smtClean="0"/>
              <a:t>may </a:t>
            </a:r>
            <a:r>
              <a:rPr lang="en-US" sz="3100" dirty="0"/>
              <a:t>include the following:</a:t>
            </a:r>
          </a:p>
          <a:p>
            <a:pPr lvl="0"/>
            <a:r>
              <a:rPr lang="en-US" sz="3100" dirty="0"/>
              <a:t>One-Call/One-Click Transportation Resource Centers</a:t>
            </a:r>
          </a:p>
          <a:p>
            <a:pPr lvl="0"/>
            <a:r>
              <a:rPr lang="en-US" sz="3100" dirty="0"/>
              <a:t>Mobility Management</a:t>
            </a:r>
          </a:p>
          <a:p>
            <a:pPr lvl="0"/>
            <a:r>
              <a:rPr lang="en-US" sz="3100" dirty="0"/>
              <a:t>Aging and Disability Resource Centers</a:t>
            </a:r>
          </a:p>
          <a:p>
            <a:pPr lvl="0"/>
            <a:r>
              <a:rPr lang="en-US" sz="3100" dirty="0"/>
              <a:t>Area Agency on Aging (AAA) or Center for Independent Living (CIL) Information and Referral/Assistance </a:t>
            </a:r>
            <a:r>
              <a:rPr lang="en-US" sz="3100" dirty="0" smtClean="0"/>
              <a:t>Programs</a:t>
            </a:r>
          </a:p>
          <a:p>
            <a:pPr lvl="0"/>
            <a:r>
              <a:rPr lang="en-US" sz="3100" dirty="0" smtClean="0"/>
              <a:t>2-1-1</a:t>
            </a:r>
            <a:endParaRPr lang="en-US" sz="3100" dirty="0"/>
          </a:p>
          <a:p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NADTC’s Information and Assistance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Presenter today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7905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Roberta </a:t>
            </a:r>
            <a:r>
              <a:rPr lang="en-US" sz="2800" b="1" dirty="0" err="1" smtClean="0">
                <a:solidFill>
                  <a:prstClr val="black"/>
                </a:solidFill>
              </a:rPr>
              <a:t>Habowski</a:t>
            </a:r>
            <a:r>
              <a:rPr lang="en-US" sz="2800" b="1" dirty="0" smtClean="0">
                <a:solidFill>
                  <a:prstClr val="black"/>
                </a:solidFill>
              </a:rPr>
              <a:t>, Mobility Project Manager</a:t>
            </a:r>
          </a:p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Area Agency on Aging 1-B, Southfield, MI 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Image result for roberta habow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21" y="2912680"/>
            <a:ext cx="1939159" cy="29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473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Evolution of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myride2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Roberta Habowski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Area Agency on Aging 1-B</a:t>
            </a:r>
          </a:p>
        </p:txBody>
      </p:sp>
      <p:pic>
        <p:nvPicPr>
          <p:cNvPr id="4" name="Picture 3" descr="Image result for evolution of an idea to produ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200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1995 AAA 1-B Advisory Board conducted Ad-Hoc study- lack of resources for older adults making decisions about continued mobility </a:t>
            </a:r>
          </a:p>
          <a:p>
            <a:pPr algn="ctr"/>
            <a:r>
              <a:rPr lang="en-US" dirty="0" smtClean="0"/>
              <a:t>You Decide: Senior Driving </a:t>
            </a:r>
          </a:p>
          <a:p>
            <a:pPr algn="ctr">
              <a:buNone/>
            </a:pPr>
            <a:r>
              <a:rPr lang="en-US" dirty="0" smtClean="0"/>
              <a:t>Awareness Program </a:t>
            </a:r>
          </a:p>
          <a:p>
            <a:pPr>
              <a:buNone/>
            </a:pPr>
            <a:r>
              <a:rPr lang="en-US" dirty="0" smtClean="0"/>
              <a:t>                                               1997-2007</a:t>
            </a:r>
          </a:p>
          <a:p>
            <a:pPr marL="627063" lvl="2" indent="0">
              <a:buNone/>
            </a:pPr>
            <a:r>
              <a:rPr lang="en-US" sz="2400" dirty="0" smtClean="0"/>
              <a:t>Met monthly at various senior centers, topics included; safe driving, medications + driving, transportation, road commission, etc.</a:t>
            </a:r>
          </a:p>
          <a:p>
            <a:r>
              <a:rPr lang="en-US" dirty="0"/>
              <a:t>Mobility Options Counseling Project  </a:t>
            </a:r>
          </a:p>
          <a:p>
            <a:pPr>
              <a:buNone/>
            </a:pPr>
            <a:r>
              <a:rPr lang="en-US" dirty="0"/>
              <a:t>                             </a:t>
            </a:r>
            <a:r>
              <a:rPr lang="en-US" dirty="0" smtClean="0"/>
              <a:t>2008-2011</a:t>
            </a:r>
            <a:endParaRPr lang="en-US" dirty="0"/>
          </a:p>
          <a:p>
            <a:pPr marL="627063" lvl="2" indent="0">
              <a:buNone/>
            </a:pPr>
            <a:endParaRPr lang="en-US" sz="2400" dirty="0" smtClean="0"/>
          </a:p>
          <a:p>
            <a:pPr lvl="2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myride2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3600" dirty="0" smtClean="0"/>
              <a:t>All of us are going to outlive our ability to drive by 7-10 years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4400" dirty="0" smtClean="0"/>
              <a:t>“If I can’t drive, I might as well be dead.”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2010, AAA 1-B partnered with Jewish Family Service (JFS) to apply for Job Access Reverse Commute (JARC) and New Freedom federal funding – first time Mobility Management was a component </a:t>
            </a:r>
            <a:r>
              <a:rPr lang="en-US" sz="600" dirty="0"/>
              <a:t>    </a:t>
            </a:r>
            <a:endParaRPr lang="en-US" sz="600" dirty="0" smtClean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600" dirty="0" smtClean="0"/>
              <a:t>                                </a:t>
            </a:r>
            <a:endParaRPr lang="en-US" sz="600" dirty="0"/>
          </a:p>
          <a:p>
            <a:pPr marL="0" indent="0">
              <a:buNone/>
            </a:pPr>
            <a:r>
              <a:rPr lang="en-US" dirty="0">
                <a:solidFill>
                  <a:srgbClr val="005696"/>
                </a:solidFill>
              </a:rPr>
              <a:t>Establish a “one-call, one-click” Mobility Management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pic>
        <p:nvPicPr>
          <p:cNvPr id="4" name="Picture 3" descr="ladyonphone-scro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717" y="4953000"/>
            <a:ext cx="2286000" cy="1601436"/>
          </a:xfrm>
          <a:prstGeom prst="rect">
            <a:avLst/>
          </a:prstGeom>
        </p:spPr>
      </p:pic>
      <p:pic>
        <p:nvPicPr>
          <p:cNvPr id="5" name="Picture 4" descr="manoncomputer-scro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953000"/>
            <a:ext cx="2475568" cy="16506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7E44-FB48-43B2-9F2D-98F2348B14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N PPT Light Theme">
  <a:themeElements>
    <a:clrScheme name="NN Colors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5083"/>
      </a:accent2>
      <a:accent3>
        <a:srgbClr val="D46F4E"/>
      </a:accent3>
      <a:accent4>
        <a:srgbClr val="EEAC5B"/>
      </a:accent4>
      <a:accent5>
        <a:srgbClr val="B5BD00"/>
      </a:accent5>
      <a:accent6>
        <a:srgbClr val="987366"/>
      </a:accent6>
      <a:hlink>
        <a:srgbClr val="00659A"/>
      </a:hlink>
      <a:folHlink>
        <a:srgbClr val="5D1E79"/>
      </a:folHlink>
    </a:clrScheme>
    <a:fontScheme name="NN 20th Century-Georgia">
      <a:majorFont>
        <a:latin typeface="Tw Cen M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</TotalTime>
  <Words>1064</Words>
  <Application>Microsoft Office PowerPoint</Application>
  <PresentationFormat>On-screen Show (4:3)</PresentationFormat>
  <Paragraphs>276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Waveform</vt:lpstr>
      <vt:lpstr>1_Waveform</vt:lpstr>
      <vt:lpstr>NN PPT Light Theme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NADTC’s Information and Assistance Initiative</vt:lpstr>
      <vt:lpstr>Our Presenter today</vt:lpstr>
      <vt:lpstr>PowerPoint Presentation</vt:lpstr>
      <vt:lpstr>Prior to myride2</vt:lpstr>
      <vt:lpstr>PowerPoint Presentation</vt:lpstr>
      <vt:lpstr>Getting Ready</vt:lpstr>
      <vt:lpstr>One Year of  Research and Development</vt:lpstr>
      <vt:lpstr>Overview</vt:lpstr>
      <vt:lpstr>Important Factors</vt:lpstr>
      <vt:lpstr> Decisions, Decisions </vt:lpstr>
      <vt:lpstr>PowerPoint Presentation</vt:lpstr>
      <vt:lpstr>Next Steps</vt:lpstr>
      <vt:lpstr>Provider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</vt:lpstr>
      <vt:lpstr>PowerPoint Presentation</vt:lpstr>
      <vt:lpstr>Questions??</vt:lpstr>
      <vt:lpstr>PowerPoint Presentation</vt:lpstr>
    </vt:vector>
  </TitlesOfParts>
  <Company>AAA1B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Habowski</dc:creator>
  <cp:lastModifiedBy>Eileen Miller</cp:lastModifiedBy>
  <cp:revision>25</cp:revision>
  <dcterms:created xsi:type="dcterms:W3CDTF">2017-08-21T16:38:45Z</dcterms:created>
  <dcterms:modified xsi:type="dcterms:W3CDTF">2017-08-23T21:00:28Z</dcterms:modified>
</cp:coreProperties>
</file>