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723" r:id="rId5"/>
    <p:sldMasterId id="2147483726" r:id="rId6"/>
    <p:sldMasterId id="2147483728" r:id="rId7"/>
    <p:sldMasterId id="2147483730" r:id="rId8"/>
    <p:sldMasterId id="2147483732" r:id="rId9"/>
    <p:sldMasterId id="2147483744" r:id="rId10"/>
  </p:sldMasterIdLst>
  <p:notesMasterIdLst>
    <p:notesMasterId r:id="rId25"/>
  </p:notesMasterIdLst>
  <p:sldIdLst>
    <p:sldId id="570" r:id="rId11"/>
    <p:sldId id="577" r:id="rId12"/>
    <p:sldId id="599" r:id="rId13"/>
    <p:sldId id="579" r:id="rId14"/>
    <p:sldId id="583" r:id="rId15"/>
    <p:sldId id="562" r:id="rId16"/>
    <p:sldId id="580" r:id="rId17"/>
    <p:sldId id="578" r:id="rId18"/>
    <p:sldId id="594" r:id="rId19"/>
    <p:sldId id="585" r:id="rId20"/>
    <p:sldId id="606" r:id="rId21"/>
    <p:sldId id="586" r:id="rId22"/>
    <p:sldId id="587" r:id="rId23"/>
    <p:sldId id="576"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50F149-BA30-4D62-3F52-9AABD65EE2E7}" name="Staci Sahoo" initials="SS" userId="S::SSahoo@hopelink.org::3d326fa6-d132-480c-82d0-522475a5b3bf" providerId="AD"/>
  <p188:author id="{63CEC3A8-17DE-2E73-0525-4F92FC877D82}" name="Bebhinn Gilbert" initials="BG" userId="S::BGilbert@hopelink.org::cad0b60a-e588-49e5-a073-e5868be61922" providerId="AD"/>
  <p188:author id="{1F9CEFBF-F099-CFAF-7488-733F991CC986}" name="Craig, Thomas" initials="TC" userId="S::CraigTh@WSDOT.WA.GOV::a80d3da0-58cc-41cd-847f-12cb00dfef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bhinn Gilbert" initials="BG" lastIdx="18" clrIdx="0">
    <p:extLst>
      <p:ext uri="{19B8F6BF-5375-455C-9EA6-DF929625EA0E}">
        <p15:presenceInfo xmlns:p15="http://schemas.microsoft.com/office/powerpoint/2012/main" userId="S::BGilbert@hopelink.org::cad0b60a-e588-49e5-a073-e5868be61922" providerId="AD"/>
      </p:ext>
    </p:extLst>
  </p:cmAuthor>
  <p:cmAuthor id="2" name="Staci Sahoo" initials="SS" lastIdx="8" clrIdx="1">
    <p:extLst>
      <p:ext uri="{19B8F6BF-5375-455C-9EA6-DF929625EA0E}">
        <p15:presenceInfo xmlns:p15="http://schemas.microsoft.com/office/powerpoint/2012/main" userId="S::SSahoo@hopelink.org::3d326fa6-d132-480c-82d0-522475a5b3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1CC52-0973-47C5-B9B8-BEC409441C01}" v="22" dt="2025-05-27T23:42:37.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67" autoAdjust="0"/>
    <p:restoredTop sz="85283" autoAdjust="0"/>
  </p:normalViewPr>
  <p:slideViewPr>
    <p:cSldViewPr snapToGrid="0">
      <p:cViewPr varScale="1">
        <p:scale>
          <a:sx n="137" d="100"/>
          <a:sy n="137" d="100"/>
        </p:scale>
        <p:origin x="724"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oe" userId="011166f0-d716-4212-a440-2968125138d3" providerId="ADAL" clId="{5881CC52-0973-47C5-B9B8-BEC409441C01}"/>
    <pc:docChg chg="undo custSel addSld delSld modSld sldOrd delMainMaster">
      <pc:chgData name="Laura Loe" userId="011166f0-d716-4212-a440-2968125138d3" providerId="ADAL" clId="{5881CC52-0973-47C5-B9B8-BEC409441C01}" dt="2025-05-28T00:07:09.101" v="261" actId="1076"/>
      <pc:docMkLst>
        <pc:docMk/>
      </pc:docMkLst>
      <pc:sldChg chg="del">
        <pc:chgData name="Laura Loe" userId="011166f0-d716-4212-a440-2968125138d3" providerId="ADAL" clId="{5881CC52-0973-47C5-B9B8-BEC409441C01}" dt="2025-05-27T23:37:44.318" v="24" actId="47"/>
        <pc:sldMkLst>
          <pc:docMk/>
          <pc:sldMk cId="919524898" sldId="268"/>
        </pc:sldMkLst>
      </pc:sldChg>
      <pc:sldChg chg="del">
        <pc:chgData name="Laura Loe" userId="011166f0-d716-4212-a440-2968125138d3" providerId="ADAL" clId="{5881CC52-0973-47C5-B9B8-BEC409441C01}" dt="2025-05-27T23:37:45.068" v="25" actId="47"/>
        <pc:sldMkLst>
          <pc:docMk/>
          <pc:sldMk cId="1222159699" sldId="373"/>
        </pc:sldMkLst>
      </pc:sldChg>
      <pc:sldChg chg="del">
        <pc:chgData name="Laura Loe" userId="011166f0-d716-4212-a440-2968125138d3" providerId="ADAL" clId="{5881CC52-0973-47C5-B9B8-BEC409441C01}" dt="2025-05-27T23:37:42.601" v="22" actId="47"/>
        <pc:sldMkLst>
          <pc:docMk/>
          <pc:sldMk cId="166987359" sldId="532"/>
        </pc:sldMkLst>
      </pc:sldChg>
      <pc:sldChg chg="del">
        <pc:chgData name="Laura Loe" userId="011166f0-d716-4212-a440-2968125138d3" providerId="ADAL" clId="{5881CC52-0973-47C5-B9B8-BEC409441C01}" dt="2025-05-27T23:40:19.850" v="124" actId="47"/>
        <pc:sldMkLst>
          <pc:docMk/>
          <pc:sldMk cId="2688893742" sldId="535"/>
        </pc:sldMkLst>
      </pc:sldChg>
      <pc:sldChg chg="del">
        <pc:chgData name="Laura Loe" userId="011166f0-d716-4212-a440-2968125138d3" providerId="ADAL" clId="{5881CC52-0973-47C5-B9B8-BEC409441C01}" dt="2025-05-27T23:37:43.424" v="23" actId="47"/>
        <pc:sldMkLst>
          <pc:docMk/>
          <pc:sldMk cId="3131499255" sldId="536"/>
        </pc:sldMkLst>
      </pc:sldChg>
      <pc:sldChg chg="del">
        <pc:chgData name="Laura Loe" userId="011166f0-d716-4212-a440-2968125138d3" providerId="ADAL" clId="{5881CC52-0973-47C5-B9B8-BEC409441C01}" dt="2025-05-27T23:36:44.514" v="10" actId="47"/>
        <pc:sldMkLst>
          <pc:docMk/>
          <pc:sldMk cId="306238248" sldId="537"/>
        </pc:sldMkLst>
      </pc:sldChg>
      <pc:sldChg chg="del">
        <pc:chgData name="Laura Loe" userId="011166f0-d716-4212-a440-2968125138d3" providerId="ADAL" clId="{5881CC52-0973-47C5-B9B8-BEC409441C01}" dt="2025-05-27T23:40:20.940" v="125" actId="47"/>
        <pc:sldMkLst>
          <pc:docMk/>
          <pc:sldMk cId="3587795862" sldId="558"/>
        </pc:sldMkLst>
      </pc:sldChg>
      <pc:sldChg chg="del">
        <pc:chgData name="Laura Loe" userId="011166f0-d716-4212-a440-2968125138d3" providerId="ADAL" clId="{5881CC52-0973-47C5-B9B8-BEC409441C01}" dt="2025-05-27T23:40:23.267" v="128" actId="47"/>
        <pc:sldMkLst>
          <pc:docMk/>
          <pc:sldMk cId="1214431500" sldId="559"/>
        </pc:sldMkLst>
      </pc:sldChg>
      <pc:sldChg chg="del">
        <pc:chgData name="Laura Loe" userId="011166f0-d716-4212-a440-2968125138d3" providerId="ADAL" clId="{5881CC52-0973-47C5-B9B8-BEC409441C01}" dt="2025-05-27T23:40:10.066" v="121" actId="47"/>
        <pc:sldMkLst>
          <pc:docMk/>
          <pc:sldMk cId="1122544501" sldId="564"/>
        </pc:sldMkLst>
      </pc:sldChg>
      <pc:sldChg chg="del">
        <pc:chgData name="Laura Loe" userId="011166f0-d716-4212-a440-2968125138d3" providerId="ADAL" clId="{5881CC52-0973-47C5-B9B8-BEC409441C01}" dt="2025-05-27T23:36:36.196" v="8" actId="47"/>
        <pc:sldMkLst>
          <pc:docMk/>
          <pc:sldMk cId="3262608819" sldId="565"/>
        </pc:sldMkLst>
      </pc:sldChg>
      <pc:sldChg chg="del">
        <pc:chgData name="Laura Loe" userId="011166f0-d716-4212-a440-2968125138d3" providerId="ADAL" clId="{5881CC52-0973-47C5-B9B8-BEC409441C01}" dt="2025-05-27T23:40:21.516" v="126" actId="47"/>
        <pc:sldMkLst>
          <pc:docMk/>
          <pc:sldMk cId="1823547010" sldId="567"/>
        </pc:sldMkLst>
      </pc:sldChg>
      <pc:sldChg chg="del">
        <pc:chgData name="Laura Loe" userId="011166f0-d716-4212-a440-2968125138d3" providerId="ADAL" clId="{5881CC52-0973-47C5-B9B8-BEC409441C01}" dt="2025-05-27T23:40:24.029" v="129" actId="47"/>
        <pc:sldMkLst>
          <pc:docMk/>
          <pc:sldMk cId="1329535350" sldId="568"/>
        </pc:sldMkLst>
      </pc:sldChg>
      <pc:sldChg chg="del">
        <pc:chgData name="Laura Loe" userId="011166f0-d716-4212-a440-2968125138d3" providerId="ADAL" clId="{5881CC52-0973-47C5-B9B8-BEC409441C01}" dt="2025-05-27T23:40:22.176" v="127" actId="47"/>
        <pc:sldMkLst>
          <pc:docMk/>
          <pc:sldMk cId="3374624419" sldId="569"/>
        </pc:sldMkLst>
      </pc:sldChg>
      <pc:sldChg chg="delSp modSp mod modNotesTx">
        <pc:chgData name="Laura Loe" userId="011166f0-d716-4212-a440-2968125138d3" providerId="ADAL" clId="{5881CC52-0973-47C5-B9B8-BEC409441C01}" dt="2025-05-27T23:46:03.645" v="244" actId="1076"/>
        <pc:sldMkLst>
          <pc:docMk/>
          <pc:sldMk cId="1971942529" sldId="570"/>
        </pc:sldMkLst>
        <pc:spChg chg="mod">
          <ac:chgData name="Laura Loe" userId="011166f0-d716-4212-a440-2968125138d3" providerId="ADAL" clId="{5881CC52-0973-47C5-B9B8-BEC409441C01}" dt="2025-05-27T23:36:16.525" v="1" actId="20577"/>
          <ac:spMkLst>
            <pc:docMk/>
            <pc:sldMk cId="1971942529" sldId="570"/>
            <ac:spMk id="2" creationId="{069D433E-AD55-C273-B29A-B3508DC60596}"/>
          </ac:spMkLst>
        </pc:spChg>
        <pc:picChg chg="mod">
          <ac:chgData name="Laura Loe" userId="011166f0-d716-4212-a440-2968125138d3" providerId="ADAL" clId="{5881CC52-0973-47C5-B9B8-BEC409441C01}" dt="2025-05-27T23:36:33.554" v="7" actId="1076"/>
          <ac:picMkLst>
            <pc:docMk/>
            <pc:sldMk cId="1971942529" sldId="570"/>
            <ac:picMk id="5" creationId="{12E4C6CE-D93C-A50B-1DD6-64740CF55745}"/>
          </ac:picMkLst>
        </pc:picChg>
        <pc:picChg chg="mod">
          <ac:chgData name="Laura Loe" userId="011166f0-d716-4212-a440-2968125138d3" providerId="ADAL" clId="{5881CC52-0973-47C5-B9B8-BEC409441C01}" dt="2025-05-27T23:46:03.645" v="244" actId="1076"/>
          <ac:picMkLst>
            <pc:docMk/>
            <pc:sldMk cId="1971942529" sldId="570"/>
            <ac:picMk id="15" creationId="{72E5D722-D64B-BD65-D09D-BD625DE9F681}"/>
          </ac:picMkLst>
        </pc:picChg>
        <pc:picChg chg="mod">
          <ac:chgData name="Laura Loe" userId="011166f0-d716-4212-a440-2968125138d3" providerId="ADAL" clId="{5881CC52-0973-47C5-B9B8-BEC409441C01}" dt="2025-05-27T23:46:00.710" v="243" actId="1076"/>
          <ac:picMkLst>
            <pc:docMk/>
            <pc:sldMk cId="1971942529" sldId="570"/>
            <ac:picMk id="18" creationId="{497FA188-3C57-56D0-E3D9-376D62342E83}"/>
          </ac:picMkLst>
        </pc:picChg>
        <pc:picChg chg="del">
          <ac:chgData name="Laura Loe" userId="011166f0-d716-4212-a440-2968125138d3" providerId="ADAL" clId="{5881CC52-0973-47C5-B9B8-BEC409441C01}" dt="2025-05-27T23:36:19.933" v="2" actId="478"/>
          <ac:picMkLst>
            <pc:docMk/>
            <pc:sldMk cId="1971942529" sldId="570"/>
            <ac:picMk id="1026" creationId="{2E7977F5-425B-A245-0713-0751142A8313}"/>
          </ac:picMkLst>
        </pc:picChg>
      </pc:sldChg>
      <pc:sldChg chg="delSp modSp mod">
        <pc:chgData name="Laura Loe" userId="011166f0-d716-4212-a440-2968125138d3" providerId="ADAL" clId="{5881CC52-0973-47C5-B9B8-BEC409441C01}" dt="2025-05-27T23:42:59.036" v="239" actId="20577"/>
        <pc:sldMkLst>
          <pc:docMk/>
          <pc:sldMk cId="1272558874" sldId="576"/>
        </pc:sldMkLst>
        <pc:spChg chg="mod">
          <ac:chgData name="Laura Loe" userId="011166f0-d716-4212-a440-2968125138d3" providerId="ADAL" clId="{5881CC52-0973-47C5-B9B8-BEC409441C01}" dt="2025-05-27T23:42:59.036" v="239" actId="20577"/>
          <ac:spMkLst>
            <pc:docMk/>
            <pc:sldMk cId="1272558874" sldId="576"/>
            <ac:spMk id="15" creationId="{7C709589-72D7-47ED-81FF-034BB0E3A16A}"/>
          </ac:spMkLst>
        </pc:spChg>
        <pc:picChg chg="del">
          <ac:chgData name="Laura Loe" userId="011166f0-d716-4212-a440-2968125138d3" providerId="ADAL" clId="{5881CC52-0973-47C5-B9B8-BEC409441C01}" dt="2025-05-27T23:42:12.268" v="218" actId="478"/>
          <ac:picMkLst>
            <pc:docMk/>
            <pc:sldMk cId="1272558874" sldId="576"/>
            <ac:picMk id="2" creationId="{76300328-6AC1-72DF-E646-062DCB7A1AF3}"/>
          </ac:picMkLst>
        </pc:picChg>
      </pc:sldChg>
      <pc:sldChg chg="ord">
        <pc:chgData name="Laura Loe" userId="011166f0-d716-4212-a440-2968125138d3" providerId="ADAL" clId="{5881CC52-0973-47C5-B9B8-BEC409441C01}" dt="2025-05-27T23:36:51.260" v="14"/>
        <pc:sldMkLst>
          <pc:docMk/>
          <pc:sldMk cId="3270362680" sldId="577"/>
        </pc:sldMkLst>
      </pc:sldChg>
      <pc:sldChg chg="ord">
        <pc:chgData name="Laura Loe" userId="011166f0-d716-4212-a440-2968125138d3" providerId="ADAL" clId="{5881CC52-0973-47C5-B9B8-BEC409441C01}" dt="2025-05-27T23:36:55.702" v="18"/>
        <pc:sldMkLst>
          <pc:docMk/>
          <pc:sldMk cId="517256112" sldId="579"/>
        </pc:sldMkLst>
      </pc:sldChg>
      <pc:sldChg chg="del">
        <pc:chgData name="Laura Loe" userId="011166f0-d716-4212-a440-2968125138d3" providerId="ADAL" clId="{5881CC52-0973-47C5-B9B8-BEC409441C01}" dt="2025-05-27T23:37:38.198" v="21" actId="47"/>
        <pc:sldMkLst>
          <pc:docMk/>
          <pc:sldMk cId="1363561986" sldId="581"/>
        </pc:sldMkLst>
      </pc:sldChg>
      <pc:sldChg chg="del">
        <pc:chgData name="Laura Loe" userId="011166f0-d716-4212-a440-2968125138d3" providerId="ADAL" clId="{5881CC52-0973-47C5-B9B8-BEC409441C01}" dt="2025-05-27T23:37:36.506" v="20" actId="47"/>
        <pc:sldMkLst>
          <pc:docMk/>
          <pc:sldMk cId="3528192895" sldId="582"/>
        </pc:sldMkLst>
      </pc:sldChg>
      <pc:sldChg chg="ord">
        <pc:chgData name="Laura Loe" userId="011166f0-d716-4212-a440-2968125138d3" providerId="ADAL" clId="{5881CC52-0973-47C5-B9B8-BEC409441C01}" dt="2025-05-27T23:36:47.459" v="12"/>
        <pc:sldMkLst>
          <pc:docMk/>
          <pc:sldMk cId="2519017331" sldId="583"/>
        </pc:sldMkLst>
      </pc:sldChg>
      <pc:sldChg chg="addSp modSp mod">
        <pc:chgData name="Laura Loe" userId="011166f0-d716-4212-a440-2968125138d3" providerId="ADAL" clId="{5881CC52-0973-47C5-B9B8-BEC409441C01}" dt="2025-05-27T23:41:30.659" v="152" actId="1076"/>
        <pc:sldMkLst>
          <pc:docMk/>
          <pc:sldMk cId="2208242067" sldId="587"/>
        </pc:sldMkLst>
        <pc:picChg chg="mod">
          <ac:chgData name="Laura Loe" userId="011166f0-d716-4212-a440-2968125138d3" providerId="ADAL" clId="{5881CC52-0973-47C5-B9B8-BEC409441C01}" dt="2025-05-27T23:41:19.295" v="149" actId="1076"/>
          <ac:picMkLst>
            <pc:docMk/>
            <pc:sldMk cId="2208242067" sldId="587"/>
            <ac:picMk id="3" creationId="{E4B53AE9-8A52-6A46-535E-4D046B314517}"/>
          </ac:picMkLst>
        </pc:picChg>
        <pc:picChg chg="mod">
          <ac:chgData name="Laura Loe" userId="011166f0-d716-4212-a440-2968125138d3" providerId="ADAL" clId="{5881CC52-0973-47C5-B9B8-BEC409441C01}" dt="2025-05-27T23:41:28.062" v="151" actId="1076"/>
          <ac:picMkLst>
            <pc:docMk/>
            <pc:sldMk cId="2208242067" sldId="587"/>
            <ac:picMk id="16" creationId="{80AD0D83-BA97-3B3A-692B-D4CF37A2AD4F}"/>
          </ac:picMkLst>
        </pc:picChg>
        <pc:picChg chg="mod">
          <ac:chgData name="Laura Loe" userId="011166f0-d716-4212-a440-2968125138d3" providerId="ADAL" clId="{5881CC52-0973-47C5-B9B8-BEC409441C01}" dt="2025-05-27T23:41:25.070" v="150" actId="1076"/>
          <ac:picMkLst>
            <pc:docMk/>
            <pc:sldMk cId="2208242067" sldId="587"/>
            <ac:picMk id="17" creationId="{FEFE595B-6F96-54D0-A964-9B4DF0D308AA}"/>
          </ac:picMkLst>
        </pc:picChg>
        <pc:picChg chg="add mod">
          <ac:chgData name="Laura Loe" userId="011166f0-d716-4212-a440-2968125138d3" providerId="ADAL" clId="{5881CC52-0973-47C5-B9B8-BEC409441C01}" dt="2025-05-27T23:41:30.659" v="152" actId="1076"/>
          <ac:picMkLst>
            <pc:docMk/>
            <pc:sldMk cId="2208242067" sldId="587"/>
            <ac:picMk id="1026" creationId="{263F8B31-E6B6-3E10-700C-34414841D1D0}"/>
          </ac:picMkLst>
        </pc:picChg>
      </pc:sldChg>
      <pc:sldChg chg="modSp del mod">
        <pc:chgData name="Laura Loe" userId="011166f0-d716-4212-a440-2968125138d3" providerId="ADAL" clId="{5881CC52-0973-47C5-B9B8-BEC409441C01}" dt="2025-05-27T23:37:07.592" v="19" actId="47"/>
        <pc:sldMkLst>
          <pc:docMk/>
          <pc:sldMk cId="1655444555" sldId="588"/>
        </pc:sldMkLst>
        <pc:spChg chg="mod">
          <ac:chgData name="Laura Loe" userId="011166f0-d716-4212-a440-2968125138d3" providerId="ADAL" clId="{5881CC52-0973-47C5-B9B8-BEC409441C01}" dt="2025-05-27T23:36:40.220" v="9" actId="20577"/>
          <ac:spMkLst>
            <pc:docMk/>
            <pc:sldMk cId="1655444555" sldId="588"/>
            <ac:spMk id="3" creationId="{5E5C21D5-8581-FDEA-BCDC-150270FC3782}"/>
          </ac:spMkLst>
        </pc:spChg>
      </pc:sldChg>
      <pc:sldChg chg="del">
        <pc:chgData name="Laura Loe" userId="011166f0-d716-4212-a440-2968125138d3" providerId="ADAL" clId="{5881CC52-0973-47C5-B9B8-BEC409441C01}" dt="2025-05-27T23:40:27.710" v="131" actId="47"/>
        <pc:sldMkLst>
          <pc:docMk/>
          <pc:sldMk cId="1302330322" sldId="590"/>
        </pc:sldMkLst>
      </pc:sldChg>
      <pc:sldChg chg="del">
        <pc:chgData name="Laura Loe" userId="011166f0-d716-4212-a440-2968125138d3" providerId="ADAL" clId="{5881CC52-0973-47C5-B9B8-BEC409441C01}" dt="2025-05-27T23:40:25.128" v="130" actId="47"/>
        <pc:sldMkLst>
          <pc:docMk/>
          <pc:sldMk cId="3650291664" sldId="598"/>
        </pc:sldMkLst>
      </pc:sldChg>
      <pc:sldChg chg="ord">
        <pc:chgData name="Laura Loe" userId="011166f0-d716-4212-a440-2968125138d3" providerId="ADAL" clId="{5881CC52-0973-47C5-B9B8-BEC409441C01}" dt="2025-05-27T23:36:53.311" v="16"/>
        <pc:sldMkLst>
          <pc:docMk/>
          <pc:sldMk cId="3037573477" sldId="599"/>
        </pc:sldMkLst>
      </pc:sldChg>
      <pc:sldChg chg="del">
        <pc:chgData name="Laura Loe" userId="011166f0-d716-4212-a440-2968125138d3" providerId="ADAL" clId="{5881CC52-0973-47C5-B9B8-BEC409441C01}" dt="2025-05-27T23:37:47.091" v="26" actId="47"/>
        <pc:sldMkLst>
          <pc:docMk/>
          <pc:sldMk cId="1530608245" sldId="600"/>
        </pc:sldMkLst>
      </pc:sldChg>
      <pc:sldChg chg="del">
        <pc:chgData name="Laura Loe" userId="011166f0-d716-4212-a440-2968125138d3" providerId="ADAL" clId="{5881CC52-0973-47C5-B9B8-BEC409441C01}" dt="2025-05-27T23:37:47.742" v="27" actId="47"/>
        <pc:sldMkLst>
          <pc:docMk/>
          <pc:sldMk cId="1616373046" sldId="601"/>
        </pc:sldMkLst>
      </pc:sldChg>
      <pc:sldChg chg="del">
        <pc:chgData name="Laura Loe" userId="011166f0-d716-4212-a440-2968125138d3" providerId="ADAL" clId="{5881CC52-0973-47C5-B9B8-BEC409441C01}" dt="2025-05-27T23:37:48.378" v="28" actId="47"/>
        <pc:sldMkLst>
          <pc:docMk/>
          <pc:sldMk cId="1553576563" sldId="602"/>
        </pc:sldMkLst>
      </pc:sldChg>
      <pc:sldChg chg="del">
        <pc:chgData name="Laura Loe" userId="011166f0-d716-4212-a440-2968125138d3" providerId="ADAL" clId="{5881CC52-0973-47C5-B9B8-BEC409441C01}" dt="2025-05-27T23:37:49.054" v="29" actId="47"/>
        <pc:sldMkLst>
          <pc:docMk/>
          <pc:sldMk cId="430991046" sldId="603"/>
        </pc:sldMkLst>
      </pc:sldChg>
      <pc:sldChg chg="modSp del mod">
        <pc:chgData name="Laura Loe" userId="011166f0-d716-4212-a440-2968125138d3" providerId="ADAL" clId="{5881CC52-0973-47C5-B9B8-BEC409441C01}" dt="2025-05-27T23:40:16.853" v="122" actId="47"/>
        <pc:sldMkLst>
          <pc:docMk/>
          <pc:sldMk cId="2438266532" sldId="604"/>
        </pc:sldMkLst>
        <pc:spChg chg="mod">
          <ac:chgData name="Laura Loe" userId="011166f0-d716-4212-a440-2968125138d3" providerId="ADAL" clId="{5881CC52-0973-47C5-B9B8-BEC409441C01}" dt="2025-05-27T23:38:05.290" v="51" actId="20577"/>
          <ac:spMkLst>
            <pc:docMk/>
            <pc:sldMk cId="2438266532" sldId="604"/>
            <ac:spMk id="2" creationId="{1F7FE77E-8D22-8BBB-1AAE-9EFEEB3FD6EE}"/>
          </ac:spMkLst>
        </pc:spChg>
      </pc:sldChg>
      <pc:sldChg chg="del">
        <pc:chgData name="Laura Loe" userId="011166f0-d716-4212-a440-2968125138d3" providerId="ADAL" clId="{5881CC52-0973-47C5-B9B8-BEC409441C01}" dt="2025-05-27T23:40:19.174" v="123" actId="47"/>
        <pc:sldMkLst>
          <pc:docMk/>
          <pc:sldMk cId="3730844855" sldId="605"/>
        </pc:sldMkLst>
      </pc:sldChg>
      <pc:sldChg chg="addSp delSp modSp add mod modNotesTx">
        <pc:chgData name="Laura Loe" userId="011166f0-d716-4212-a440-2968125138d3" providerId="ADAL" clId="{5881CC52-0973-47C5-B9B8-BEC409441C01}" dt="2025-05-28T00:07:09.101" v="261" actId="1076"/>
        <pc:sldMkLst>
          <pc:docMk/>
          <pc:sldMk cId="571826491" sldId="606"/>
        </pc:sldMkLst>
        <pc:spChg chg="del">
          <ac:chgData name="Laura Loe" userId="011166f0-d716-4212-a440-2968125138d3" providerId="ADAL" clId="{5881CC52-0973-47C5-B9B8-BEC409441C01}" dt="2025-05-27T23:38:48.692" v="53" actId="478"/>
          <ac:spMkLst>
            <pc:docMk/>
            <pc:sldMk cId="571826491" sldId="606"/>
            <ac:spMk id="2" creationId="{2689691C-D8E3-0FEA-BF10-81E5316AD9B1}"/>
          </ac:spMkLst>
        </pc:spChg>
        <pc:spChg chg="add mod">
          <ac:chgData name="Laura Loe" userId="011166f0-d716-4212-a440-2968125138d3" providerId="ADAL" clId="{5881CC52-0973-47C5-B9B8-BEC409441C01}" dt="2025-05-27T23:39:24.706" v="88" actId="1076"/>
          <ac:spMkLst>
            <pc:docMk/>
            <pc:sldMk cId="571826491" sldId="606"/>
            <ac:spMk id="3" creationId="{E7A101EF-6B15-AA15-BCA7-0BBF5E7CE603}"/>
          </ac:spMkLst>
        </pc:spChg>
        <pc:spChg chg="add mod">
          <ac:chgData name="Laura Loe" userId="011166f0-d716-4212-a440-2968125138d3" providerId="ADAL" clId="{5881CC52-0973-47C5-B9B8-BEC409441C01}" dt="2025-05-28T00:05:50.875" v="248" actId="403"/>
          <ac:spMkLst>
            <pc:docMk/>
            <pc:sldMk cId="571826491" sldId="606"/>
            <ac:spMk id="4" creationId="{2EF93A4A-DD74-0996-73FB-07A587F344E5}"/>
          </ac:spMkLst>
        </pc:spChg>
        <pc:spChg chg="add mod">
          <ac:chgData name="Laura Loe" userId="011166f0-d716-4212-a440-2968125138d3" providerId="ADAL" clId="{5881CC52-0973-47C5-B9B8-BEC409441C01}" dt="2025-05-28T00:07:02.926" v="260" actId="1076"/>
          <ac:spMkLst>
            <pc:docMk/>
            <pc:sldMk cId="571826491" sldId="606"/>
            <ac:spMk id="5" creationId="{B391B55D-3F2C-9B24-7BE5-59FDC38A438A}"/>
          </ac:spMkLst>
        </pc:spChg>
        <pc:spChg chg="add mod">
          <ac:chgData name="Laura Loe" userId="011166f0-d716-4212-a440-2968125138d3" providerId="ADAL" clId="{5881CC52-0973-47C5-B9B8-BEC409441C01}" dt="2025-05-28T00:07:09.101" v="261" actId="1076"/>
          <ac:spMkLst>
            <pc:docMk/>
            <pc:sldMk cId="571826491" sldId="606"/>
            <ac:spMk id="6" creationId="{889CB6AA-5119-268A-E418-894A2FCD6DAA}"/>
          </ac:spMkLst>
        </pc:spChg>
        <pc:spChg chg="add mod">
          <ac:chgData name="Laura Loe" userId="011166f0-d716-4212-a440-2968125138d3" providerId="ADAL" clId="{5881CC52-0973-47C5-B9B8-BEC409441C01}" dt="2025-05-28T00:06:22.423" v="252" actId="1076"/>
          <ac:spMkLst>
            <pc:docMk/>
            <pc:sldMk cId="571826491" sldId="606"/>
            <ac:spMk id="7" creationId="{037DBA47-7167-5FF2-8F8C-B3A07339B075}"/>
          </ac:spMkLst>
        </pc:spChg>
        <pc:spChg chg="add mod">
          <ac:chgData name="Laura Loe" userId="011166f0-d716-4212-a440-2968125138d3" providerId="ADAL" clId="{5881CC52-0973-47C5-B9B8-BEC409441C01}" dt="2025-05-28T00:06:53.654" v="258" actId="14100"/>
          <ac:spMkLst>
            <pc:docMk/>
            <pc:sldMk cId="571826491" sldId="606"/>
            <ac:spMk id="8" creationId="{8EDFE5B8-0FD3-FAC3-C036-1BF646A91F57}"/>
          </ac:spMkLst>
        </pc:spChg>
        <pc:spChg chg="add mod">
          <ac:chgData name="Laura Loe" userId="011166f0-d716-4212-a440-2968125138d3" providerId="ADAL" clId="{5881CC52-0973-47C5-B9B8-BEC409441C01}" dt="2025-05-27T23:39:37.630" v="92" actId="1076"/>
          <ac:spMkLst>
            <pc:docMk/>
            <pc:sldMk cId="571826491" sldId="606"/>
            <ac:spMk id="9" creationId="{4C3BF813-C28A-C05F-4FEF-3B323103F484}"/>
          </ac:spMkLst>
        </pc:spChg>
        <pc:spChg chg="add mod">
          <ac:chgData name="Laura Loe" userId="011166f0-d716-4212-a440-2968125138d3" providerId="ADAL" clId="{5881CC52-0973-47C5-B9B8-BEC409441C01}" dt="2025-05-28T00:05:47.902" v="247" actId="403"/>
          <ac:spMkLst>
            <pc:docMk/>
            <pc:sldMk cId="571826491" sldId="606"/>
            <ac:spMk id="10" creationId="{9363A617-79B8-6A68-94DB-DE52DBE47F14}"/>
          </ac:spMkLst>
        </pc:spChg>
        <pc:spChg chg="add mod">
          <ac:chgData name="Laura Loe" userId="011166f0-d716-4212-a440-2968125138d3" providerId="ADAL" clId="{5881CC52-0973-47C5-B9B8-BEC409441C01}" dt="2025-05-27T23:39:55.351" v="97" actId="1076"/>
          <ac:spMkLst>
            <pc:docMk/>
            <pc:sldMk cId="571826491" sldId="606"/>
            <ac:spMk id="11" creationId="{910C2D6C-28BF-EAFE-3541-6FC6D97F97E2}"/>
          </ac:spMkLst>
        </pc:spChg>
        <pc:spChg chg="mod">
          <ac:chgData name="Laura Loe" userId="011166f0-d716-4212-a440-2968125138d3" providerId="ADAL" clId="{5881CC52-0973-47C5-B9B8-BEC409441C01}" dt="2025-05-27T23:40:04.750" v="120" actId="20577"/>
          <ac:spMkLst>
            <pc:docMk/>
            <pc:sldMk cId="571826491" sldId="606"/>
            <ac:spMk id="182" creationId="{86DCCC6C-8FB6-522B-9DDA-9A1253782889}"/>
          </ac:spMkLst>
        </pc:spChg>
      </pc:sldChg>
      <pc:sldMasterChg chg="del delSldLayout">
        <pc:chgData name="Laura Loe" userId="011166f0-d716-4212-a440-2968125138d3" providerId="ADAL" clId="{5881CC52-0973-47C5-B9B8-BEC409441C01}" dt="2025-05-27T23:36:36.196" v="8" actId="47"/>
        <pc:sldMasterMkLst>
          <pc:docMk/>
          <pc:sldMasterMk cId="698355393" sldId="2147483648"/>
        </pc:sldMasterMkLst>
        <pc:sldLayoutChg chg="del">
          <pc:chgData name="Laura Loe" userId="011166f0-d716-4212-a440-2968125138d3" providerId="ADAL" clId="{5881CC52-0973-47C5-B9B8-BEC409441C01}" dt="2025-05-27T23:36:36.196" v="8" actId="47"/>
          <pc:sldLayoutMkLst>
            <pc:docMk/>
            <pc:sldMasterMk cId="698355393" sldId="2147483648"/>
            <pc:sldLayoutMk cId="2939870841" sldId="2147483649"/>
          </pc:sldLayoutMkLst>
        </pc:sldLayoutChg>
      </pc:sldMasterChg>
      <pc:sldMasterChg chg="del delSldLayout">
        <pc:chgData name="Laura Loe" userId="011166f0-d716-4212-a440-2968125138d3" providerId="ADAL" clId="{5881CC52-0973-47C5-B9B8-BEC409441C01}" dt="2025-05-27T23:40:27.710" v="131" actId="47"/>
        <pc:sldMasterMkLst>
          <pc:docMk/>
          <pc:sldMasterMk cId="749293003" sldId="2147483660"/>
        </pc:sldMasterMkLst>
        <pc:sldLayoutChg chg="del">
          <pc:chgData name="Laura Loe" userId="011166f0-d716-4212-a440-2968125138d3" providerId="ADAL" clId="{5881CC52-0973-47C5-B9B8-BEC409441C01}" dt="2025-05-27T23:40:27.710" v="131" actId="47"/>
          <pc:sldLayoutMkLst>
            <pc:docMk/>
            <pc:sldMasterMk cId="749293003" sldId="2147483660"/>
            <pc:sldLayoutMk cId="341005747" sldId="2147483650"/>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104464514" sldId="2147483651"/>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3678090320" sldId="2147483652"/>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661556974" sldId="2147483653"/>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1045763109" sldId="2147483654"/>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2142679522" sldId="2147483655"/>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1446181745" sldId="2147483656"/>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2309004847" sldId="2147483657"/>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3248612112" sldId="2147483658"/>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3227979925" sldId="2147483672"/>
          </pc:sldLayoutMkLst>
        </pc:sldLayoutChg>
        <pc:sldLayoutChg chg="del">
          <pc:chgData name="Laura Loe" userId="011166f0-d716-4212-a440-2968125138d3" providerId="ADAL" clId="{5881CC52-0973-47C5-B9B8-BEC409441C01}" dt="2025-05-27T23:40:27.710" v="131" actId="47"/>
          <pc:sldLayoutMkLst>
            <pc:docMk/>
            <pc:sldMasterMk cId="749293003" sldId="2147483660"/>
            <pc:sldLayoutMk cId="3787312511" sldId="2147483677"/>
          </pc:sldLayoutMkLst>
        </pc:sldLayoutChg>
      </pc:sldMasterChg>
      <pc:sldMasterChg chg="del delSldLayout">
        <pc:chgData name="Laura Loe" userId="011166f0-d716-4212-a440-2968125138d3" providerId="ADAL" clId="{5881CC52-0973-47C5-B9B8-BEC409441C01}" dt="2025-05-27T23:40:25.128" v="130" actId="47"/>
        <pc:sldMasterMkLst>
          <pc:docMk/>
          <pc:sldMasterMk cId="0" sldId="2147483675"/>
        </pc:sldMasterMkLst>
        <pc:sldLayoutChg chg="del">
          <pc:chgData name="Laura Loe" userId="011166f0-d716-4212-a440-2968125138d3" providerId="ADAL" clId="{5881CC52-0973-47C5-B9B8-BEC409441C01}" dt="2025-05-27T23:40:25.128" v="130" actId="47"/>
          <pc:sldLayoutMkLst>
            <pc:docMk/>
            <pc:sldMasterMk cId="0" sldId="2147483675"/>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236EF-B2AB-472D-89FF-2F80939FA8CA}" type="datetimeFigureOut">
              <a:rPr lang="en-US" smtClean="0"/>
              <a:t>5/27/2025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EC703-D34C-42F2-832F-CDD8DF6C3415}" type="slidenum">
              <a:rPr lang="en-US" smtClean="0"/>
              <a:t>‹#›</a:t>
            </a:fld>
            <a:endParaRPr lang="en-US" dirty="0"/>
          </a:p>
        </p:txBody>
      </p:sp>
    </p:spTree>
    <p:extLst>
      <p:ext uri="{BB962C8B-B14F-4D97-AF65-F5344CB8AC3E}">
        <p14:creationId xmlns:p14="http://schemas.microsoft.com/office/powerpoint/2010/main" val="79274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be discussing how Hopelink and the King County Mobility Coalition have rooted our One-Call/ One-Click Find a Ride technology program in a unique inclusive planning framework. </a:t>
            </a:r>
          </a:p>
        </p:txBody>
      </p:sp>
      <p:sp>
        <p:nvSpPr>
          <p:cNvPr id="4" name="Slide Number Placeholder 3"/>
          <p:cNvSpPr>
            <a:spLocks noGrp="1"/>
          </p:cNvSpPr>
          <p:nvPr>
            <p:ph type="sldNum" sz="quarter" idx="5"/>
          </p:nvPr>
        </p:nvSpPr>
        <p:spPr/>
        <p:txBody>
          <a:bodyPr/>
          <a:lstStyle/>
          <a:p>
            <a:fld id="{D87673F2-6723-6B47-BA90-63B52F502F75}" type="slidenum">
              <a:rPr lang="en-US" smtClean="0"/>
              <a:t>1</a:t>
            </a:fld>
            <a:endParaRPr lang="en-US"/>
          </a:p>
        </p:txBody>
      </p:sp>
    </p:spTree>
    <p:extLst>
      <p:ext uri="{BB962C8B-B14F-4D97-AF65-F5344CB8AC3E}">
        <p14:creationId xmlns:p14="http://schemas.microsoft.com/office/powerpoint/2010/main" val="278255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AAADA88-E657-1FFE-FDB1-3D6DAD48082E}"/>
            </a:ext>
          </a:extLst>
        </p:cNvPr>
        <p:cNvGrpSpPr/>
        <p:nvPr/>
      </p:nvGrpSpPr>
      <p:grpSpPr>
        <a:xfrm>
          <a:off x="0" y="0"/>
          <a:ext cx="0" cy="0"/>
          <a:chOff x="0" y="0"/>
          <a:chExt cx="0" cy="0"/>
        </a:xfrm>
      </p:grpSpPr>
      <p:sp>
        <p:nvSpPr>
          <p:cNvPr id="199" name="Google Shape;199;g2ca31ef2a41_0_92:notes">
            <a:extLst>
              <a:ext uri="{FF2B5EF4-FFF2-40B4-BE49-F238E27FC236}">
                <a16:creationId xmlns:a16="http://schemas.microsoft.com/office/drawing/2014/main" id="{EFA4C112-600D-CE42-220C-AA2C1868DE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ca31ef2a41_0_92:notes">
            <a:extLst>
              <a:ext uri="{FF2B5EF4-FFF2-40B4-BE49-F238E27FC236}">
                <a16:creationId xmlns:a16="http://schemas.microsoft.com/office/drawing/2014/main" id="{83D98582-E8D5-C586-8034-1BA2641D1BD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 name="Google Shape;201;g2ca31ef2a41_0_92:notes">
            <a:extLst>
              <a:ext uri="{FF2B5EF4-FFF2-40B4-BE49-F238E27FC236}">
                <a16:creationId xmlns:a16="http://schemas.microsoft.com/office/drawing/2014/main" id="{DF9B4EFA-AB52-4E50-36A0-750EEF84E88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50868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0439EB94-B922-B5E3-8793-2981A8FA9FA4}"/>
            </a:ext>
          </a:extLst>
        </p:cNvPr>
        <p:cNvGrpSpPr/>
        <p:nvPr/>
      </p:nvGrpSpPr>
      <p:grpSpPr>
        <a:xfrm>
          <a:off x="0" y="0"/>
          <a:ext cx="0" cy="0"/>
          <a:chOff x="0" y="0"/>
          <a:chExt cx="0" cy="0"/>
        </a:xfrm>
      </p:grpSpPr>
      <p:sp>
        <p:nvSpPr>
          <p:cNvPr id="174" name="Google Shape;174;g2ca3609a276_1_292:notes">
            <a:extLst>
              <a:ext uri="{FF2B5EF4-FFF2-40B4-BE49-F238E27FC236}">
                <a16:creationId xmlns:a16="http://schemas.microsoft.com/office/drawing/2014/main" id="{EEDDFB8B-AE89-9BC8-9572-7E3E960855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ca3609a276_1_292:notes">
            <a:extLst>
              <a:ext uri="{FF2B5EF4-FFF2-40B4-BE49-F238E27FC236}">
                <a16:creationId xmlns:a16="http://schemas.microsoft.com/office/drawing/2014/main" id="{81B9A83B-06B4-2A62-CD01-B422AE48BBB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 dirty="0">
              <a:ea typeface="Calibri"/>
              <a:cs typeface="Calibri"/>
            </a:endParaRPr>
          </a:p>
        </p:txBody>
      </p:sp>
      <p:sp>
        <p:nvSpPr>
          <p:cNvPr id="176" name="Google Shape;176;g2ca3609a276_1_292:notes">
            <a:extLst>
              <a:ext uri="{FF2B5EF4-FFF2-40B4-BE49-F238E27FC236}">
                <a16:creationId xmlns:a16="http://schemas.microsoft.com/office/drawing/2014/main" id="{199C0D07-60C8-A429-5F26-85142A1013D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94132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EC703-D34C-42F2-832F-CDD8DF6C3415}" type="slidenum">
              <a:rPr lang="en-US" smtClean="0"/>
              <a:t>12</a:t>
            </a:fld>
            <a:endParaRPr lang="en-US" dirty="0"/>
          </a:p>
        </p:txBody>
      </p:sp>
    </p:spTree>
    <p:extLst>
      <p:ext uri="{BB962C8B-B14F-4D97-AF65-F5344CB8AC3E}">
        <p14:creationId xmlns:p14="http://schemas.microsoft.com/office/powerpoint/2010/main" val="239593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EC703-D34C-42F2-832F-CDD8DF6C3415}" type="slidenum">
              <a:rPr lang="en-US" smtClean="0"/>
              <a:t>13</a:t>
            </a:fld>
            <a:endParaRPr lang="en-US" dirty="0"/>
          </a:p>
        </p:txBody>
      </p:sp>
    </p:spTree>
    <p:extLst>
      <p:ext uri="{BB962C8B-B14F-4D97-AF65-F5344CB8AC3E}">
        <p14:creationId xmlns:p14="http://schemas.microsoft.com/office/powerpoint/2010/main" val="158007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EC703-D34C-42F2-832F-CDD8DF6C3415}" type="slidenum">
              <a:rPr lang="en-US" smtClean="0"/>
              <a:t>14</a:t>
            </a:fld>
            <a:endParaRPr lang="en-US" dirty="0"/>
          </a:p>
        </p:txBody>
      </p:sp>
    </p:spTree>
    <p:extLst>
      <p:ext uri="{BB962C8B-B14F-4D97-AF65-F5344CB8AC3E}">
        <p14:creationId xmlns:p14="http://schemas.microsoft.com/office/powerpoint/2010/main" val="16256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read about our inclusive planning process on our website: https://www.kcmobility.org/kcmc-inclusive-planning-grant</a:t>
            </a:r>
            <a:br>
              <a:rPr lang="en-US" dirty="0"/>
            </a:br>
            <a:r>
              <a:rPr lang="en-US" dirty="0"/>
              <a:t>Our Mobility for all Transportation summit graphic in this slide tells the story of how travelers in our region need better service cooperation, and bold solutions. Our work focuses on mobility choices for older adults and people with disabilities and their caregivers. </a:t>
            </a:r>
          </a:p>
          <a:p>
            <a:endParaRPr lang="en-US" dirty="0"/>
          </a:p>
        </p:txBody>
      </p:sp>
      <p:sp>
        <p:nvSpPr>
          <p:cNvPr id="4" name="Slide Number Placeholder 3"/>
          <p:cNvSpPr>
            <a:spLocks noGrp="1"/>
          </p:cNvSpPr>
          <p:nvPr>
            <p:ph type="sldNum" sz="quarter" idx="5"/>
          </p:nvPr>
        </p:nvSpPr>
        <p:spPr/>
        <p:txBody>
          <a:bodyPr/>
          <a:lstStyle/>
          <a:p>
            <a:fld id="{CA4EC703-D34C-42F2-832F-CDD8DF6C3415}" type="slidenum">
              <a:rPr lang="en-US" smtClean="0"/>
              <a:t>2</a:t>
            </a:fld>
            <a:endParaRPr lang="en-US" dirty="0"/>
          </a:p>
        </p:txBody>
      </p:sp>
    </p:spTree>
    <p:extLst>
      <p:ext uri="{BB962C8B-B14F-4D97-AF65-F5344CB8AC3E}">
        <p14:creationId xmlns:p14="http://schemas.microsoft.com/office/powerpoint/2010/main" val="238529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46A99-A844-D18E-533A-1772A8DF3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01FFF-599C-528F-ACDD-13CC25BEC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A59F1-F3F4-41AA-6334-E48453109D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read about our inclusive planning process on our website: https://www.kcmobility.org/kcmc-inclusive-planning-grant</a:t>
            </a:r>
            <a:br>
              <a:rPr lang="en-US" dirty="0"/>
            </a:br>
            <a:r>
              <a:rPr lang="en-US" dirty="0"/>
              <a:t>Our Mobility for all Transportation summit graphic in this slide tells the story of how travelers in our region need better service cooperation, and bold solutions. Our work focuses on mobility choices for older adults and people with disabilities and their caregivers. </a:t>
            </a:r>
          </a:p>
          <a:p>
            <a:endParaRPr lang="en-US" dirty="0"/>
          </a:p>
        </p:txBody>
      </p:sp>
      <p:sp>
        <p:nvSpPr>
          <p:cNvPr id="4" name="Slide Number Placeholder 3">
            <a:extLst>
              <a:ext uri="{FF2B5EF4-FFF2-40B4-BE49-F238E27FC236}">
                <a16:creationId xmlns:a16="http://schemas.microsoft.com/office/drawing/2014/main" id="{253D095A-C295-3627-C322-F11099353D4A}"/>
              </a:ext>
            </a:extLst>
          </p:cNvPr>
          <p:cNvSpPr>
            <a:spLocks noGrp="1"/>
          </p:cNvSpPr>
          <p:nvPr>
            <p:ph type="sldNum" sz="quarter" idx="5"/>
          </p:nvPr>
        </p:nvSpPr>
        <p:spPr/>
        <p:txBody>
          <a:bodyPr/>
          <a:lstStyle/>
          <a:p>
            <a:fld id="{CA4EC703-D34C-42F2-832F-CDD8DF6C3415}" type="slidenum">
              <a:rPr lang="en-US" smtClean="0"/>
              <a:t>3</a:t>
            </a:fld>
            <a:endParaRPr lang="en-US" dirty="0"/>
          </a:p>
        </p:txBody>
      </p:sp>
    </p:spTree>
    <p:extLst>
      <p:ext uri="{BB962C8B-B14F-4D97-AF65-F5344CB8AC3E}">
        <p14:creationId xmlns:p14="http://schemas.microsoft.com/office/powerpoint/2010/main" val="169389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94C5BD24-689E-DD85-F32A-1A9F0EC9FDA5}"/>
            </a:ext>
          </a:extLst>
        </p:cNvPr>
        <p:cNvGrpSpPr/>
        <p:nvPr/>
      </p:nvGrpSpPr>
      <p:grpSpPr>
        <a:xfrm>
          <a:off x="0" y="0"/>
          <a:ext cx="0" cy="0"/>
          <a:chOff x="0" y="0"/>
          <a:chExt cx="0" cy="0"/>
        </a:xfrm>
      </p:grpSpPr>
      <p:sp>
        <p:nvSpPr>
          <p:cNvPr id="199" name="Google Shape;199;g2ca31ef2a41_0_92:notes">
            <a:extLst>
              <a:ext uri="{FF2B5EF4-FFF2-40B4-BE49-F238E27FC236}">
                <a16:creationId xmlns:a16="http://schemas.microsoft.com/office/drawing/2014/main" id="{CF8FE232-7106-A7F0-565C-C8AF40310A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ca31ef2a41_0_92:notes">
            <a:extLst>
              <a:ext uri="{FF2B5EF4-FFF2-40B4-BE49-F238E27FC236}">
                <a16:creationId xmlns:a16="http://schemas.microsoft.com/office/drawing/2014/main" id="{7FC8F4A9-F550-795F-93F1-85D64AC0E1F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 name="Google Shape;201;g2ca31ef2a41_0_92:notes">
            <a:extLst>
              <a:ext uri="{FF2B5EF4-FFF2-40B4-BE49-F238E27FC236}">
                <a16:creationId xmlns:a16="http://schemas.microsoft.com/office/drawing/2014/main" id="{BA1BDACB-D86F-EF3D-2DFC-70D89D11023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35359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about 50 transportation services in our Trip Planner and 100 on our FindARide.org website’s Provider List. We are still working on our 3-county referral coordination practices. We hope to receive our FTA contract for Phase 2 but have begun our Phase 2 inclusive planning work in advance of that funding award. </a:t>
            </a:r>
          </a:p>
        </p:txBody>
      </p:sp>
      <p:sp>
        <p:nvSpPr>
          <p:cNvPr id="4" name="Slide Number Placeholder 3"/>
          <p:cNvSpPr>
            <a:spLocks noGrp="1"/>
          </p:cNvSpPr>
          <p:nvPr>
            <p:ph type="sldNum" sz="quarter" idx="5"/>
          </p:nvPr>
        </p:nvSpPr>
        <p:spPr/>
        <p:txBody>
          <a:bodyPr/>
          <a:lstStyle/>
          <a:p>
            <a:fld id="{CA4EC703-D34C-42F2-832F-CDD8DF6C3415}" type="slidenum">
              <a:rPr lang="en-US" smtClean="0"/>
              <a:t>5</a:t>
            </a:fld>
            <a:endParaRPr lang="en-US"/>
          </a:p>
        </p:txBody>
      </p:sp>
    </p:spTree>
    <p:extLst>
      <p:ext uri="{BB962C8B-B14F-4D97-AF65-F5344CB8AC3E}">
        <p14:creationId xmlns:p14="http://schemas.microsoft.com/office/powerpoint/2010/main" val="150771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a3609a276_1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ca3609a276_1_2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 dirty="0">
                <a:ea typeface="Calibri"/>
                <a:cs typeface="Calibri"/>
              </a:rPr>
              <a:t>The trip planner has over 45 different transportation options listed across King, Pierce, and Snohomish counties. I won't be reading all the names of these services on this slide today, but they are listed in the alt text of this slide deck which I will provide you after our presentation. </a:t>
            </a:r>
          </a:p>
        </p:txBody>
      </p:sp>
      <p:sp>
        <p:nvSpPr>
          <p:cNvPr id="176" name="Google Shape;176;g2ca3609a276_1_2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16958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5ACC-6B26-9FC5-585E-5E2AE604A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908CB-4823-27F0-CBC9-69BFB6729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074B4-6913-5E7B-CA28-08F12BA046B6}"/>
              </a:ext>
            </a:extLst>
          </p:cNvPr>
          <p:cNvSpPr>
            <a:spLocks noGrp="1"/>
          </p:cNvSpPr>
          <p:nvPr>
            <p:ph type="body" idx="1"/>
          </p:nvPr>
        </p:nvSpPr>
        <p:spPr/>
        <p:txBody>
          <a:bodyPr/>
          <a:lstStyle/>
          <a:p>
            <a:r>
              <a:rPr lang="en-US" dirty="0"/>
              <a:t>Our governance structure includes our King County Mobility Coalition, Hopelink’s Mobility Team, Our Find a Ride Advisory Committee, Technical Advisors and more! </a:t>
            </a:r>
          </a:p>
        </p:txBody>
      </p:sp>
      <p:sp>
        <p:nvSpPr>
          <p:cNvPr id="4" name="Slide Number Placeholder 3">
            <a:extLst>
              <a:ext uri="{FF2B5EF4-FFF2-40B4-BE49-F238E27FC236}">
                <a16:creationId xmlns:a16="http://schemas.microsoft.com/office/drawing/2014/main" id="{82DD9F75-1436-8437-0FE7-C3DE627F371D}"/>
              </a:ext>
            </a:extLst>
          </p:cNvPr>
          <p:cNvSpPr>
            <a:spLocks noGrp="1"/>
          </p:cNvSpPr>
          <p:nvPr>
            <p:ph type="sldNum" sz="quarter" idx="5"/>
          </p:nvPr>
        </p:nvSpPr>
        <p:spPr/>
        <p:txBody>
          <a:bodyPr/>
          <a:lstStyle/>
          <a:p>
            <a:fld id="{CA4EC703-D34C-42F2-832F-CDD8DF6C3415}" type="slidenum">
              <a:rPr lang="en-US" smtClean="0"/>
              <a:t>7</a:t>
            </a:fld>
            <a:endParaRPr lang="en-US" dirty="0"/>
          </a:p>
        </p:txBody>
      </p:sp>
    </p:spTree>
    <p:extLst>
      <p:ext uri="{BB962C8B-B14F-4D97-AF65-F5344CB8AC3E}">
        <p14:creationId xmlns:p14="http://schemas.microsoft.com/office/powerpoint/2010/main" val="326966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Ride began with an inclusive planning process back in 2018, some of you were probably there! This slide shows the initial discussions that led to this program. On the right side of the slide is our governance structure. We have lots of amazing advisors on the project, some of you are here today! </a:t>
            </a:r>
          </a:p>
        </p:txBody>
      </p:sp>
      <p:sp>
        <p:nvSpPr>
          <p:cNvPr id="4" name="Slide Number Placeholder 3"/>
          <p:cNvSpPr>
            <a:spLocks noGrp="1"/>
          </p:cNvSpPr>
          <p:nvPr>
            <p:ph type="sldNum" sz="quarter" idx="5"/>
          </p:nvPr>
        </p:nvSpPr>
        <p:spPr/>
        <p:txBody>
          <a:bodyPr/>
          <a:lstStyle/>
          <a:p>
            <a:fld id="{CA4EC703-D34C-42F2-832F-CDD8DF6C3415}" type="slidenum">
              <a:rPr lang="en-US" smtClean="0"/>
              <a:t>8</a:t>
            </a:fld>
            <a:endParaRPr lang="en-US" dirty="0"/>
          </a:p>
        </p:txBody>
      </p:sp>
    </p:spTree>
    <p:extLst>
      <p:ext uri="{BB962C8B-B14F-4D97-AF65-F5344CB8AC3E}">
        <p14:creationId xmlns:p14="http://schemas.microsoft.com/office/powerpoint/2010/main" val="46770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9329D-CB7E-6ACB-BA6C-FF82253A4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DCFC1-2852-7503-B6DC-40A3456FD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F3806-F59A-97AB-8D8D-DED0C705F1E2}"/>
              </a:ext>
            </a:extLst>
          </p:cNvPr>
          <p:cNvSpPr>
            <a:spLocks noGrp="1"/>
          </p:cNvSpPr>
          <p:nvPr>
            <p:ph type="body" idx="1"/>
          </p:nvPr>
        </p:nvSpPr>
        <p:spPr/>
        <p:txBody>
          <a:bodyPr/>
          <a:lstStyle/>
          <a:p>
            <a:r>
              <a:rPr lang="en-US"/>
              <a:t>The National Aging and Disability Transportation Center (NADTC) gave us a grant for the Every Ride Counts campaign. Print and digital images went through a rigorous inclusive planning process, too. We focused on simple images with large text and strong contrast. We wanted a variety of people from different backgrounds.</a:t>
            </a:r>
          </a:p>
        </p:txBody>
      </p:sp>
      <p:sp>
        <p:nvSpPr>
          <p:cNvPr id="4" name="Slide Number Placeholder 3">
            <a:extLst>
              <a:ext uri="{FF2B5EF4-FFF2-40B4-BE49-F238E27FC236}">
                <a16:creationId xmlns:a16="http://schemas.microsoft.com/office/drawing/2014/main" id="{C9A9C0FC-A738-B34F-4805-57187657FA63}"/>
              </a:ext>
            </a:extLst>
          </p:cNvPr>
          <p:cNvSpPr>
            <a:spLocks noGrp="1"/>
          </p:cNvSpPr>
          <p:nvPr>
            <p:ph type="sldNum" sz="quarter" idx="5"/>
          </p:nvPr>
        </p:nvSpPr>
        <p:spPr/>
        <p:txBody>
          <a:bodyPr/>
          <a:lstStyle/>
          <a:p>
            <a:fld id="{CA4EC703-D34C-42F2-832F-CDD8DF6C3415}" type="slidenum">
              <a:rPr lang="en-US" smtClean="0"/>
              <a:t>9</a:t>
            </a:fld>
            <a:endParaRPr lang="en-US"/>
          </a:p>
        </p:txBody>
      </p:sp>
    </p:spTree>
    <p:extLst>
      <p:ext uri="{BB962C8B-B14F-4D97-AF65-F5344CB8AC3E}">
        <p14:creationId xmlns:p14="http://schemas.microsoft.com/office/powerpoint/2010/main" val="288657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marL="0" marR="0" indent="0" algn="l" defTabSz="609570" rtl="0" eaLnBrk="0" fontAlgn="base" latinLnBrk="0" hangingPunct="0">
              <a:lnSpc>
                <a:spcPct val="100000"/>
              </a:lnSpc>
              <a:spcBef>
                <a:spcPct val="0"/>
              </a:spcBef>
              <a:spcAft>
                <a:spcPct val="0"/>
              </a:spcAft>
              <a:buClrTx/>
              <a:buSzTx/>
              <a:buFontTx/>
              <a:buNone/>
              <a:tabLst/>
              <a:defRPr lang="en-US" sz="4800" b="1" kern="1200" dirty="0">
                <a:solidFill>
                  <a:srgbClr val="1D7D5B"/>
                </a:solidFill>
                <a:latin typeface="Arial Black"/>
                <a:ea typeface="+mj-ea"/>
                <a:cs typeface="Arial Black"/>
              </a:defRPr>
            </a:lvl1pPr>
          </a:lstStyle>
          <a:p>
            <a:r>
              <a:rPr lang="en-US" sz="4800">
                <a:solidFill>
                  <a:srgbClr val="1D7D5B"/>
                </a:solidFill>
                <a:latin typeface="Arial Black"/>
                <a:cs typeface="Arial Black"/>
              </a:rPr>
              <a:t>CLICK TO ADD TITLE</a:t>
            </a:r>
            <a:endParaRPr lang="en-US"/>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15209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1509248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273049"/>
            <a:ext cx="4011084" cy="1162051"/>
          </a:xfrm>
          <a:prstGeom prst="rect">
            <a:avLst/>
          </a:prstGeom>
        </p:spPr>
        <p:txBody>
          <a:bodyPr anchor="b"/>
          <a:lstStyle>
            <a:lvl1pPr marL="0" marR="0" indent="0" algn="l" defTabSz="609570" rtl="0" eaLnBrk="0" fontAlgn="base" latinLnBrk="0" hangingPunct="0">
              <a:lnSpc>
                <a:spcPct val="100000"/>
              </a:lnSpc>
              <a:spcBef>
                <a:spcPct val="0"/>
              </a:spcBef>
              <a:spcAft>
                <a:spcPct val="0"/>
              </a:spcAft>
              <a:buClrTx/>
              <a:buSzTx/>
              <a:buFontTx/>
              <a:buNone/>
              <a:tabLst/>
              <a:defRPr lang="en-US" sz="2667" b="1" kern="1200" dirty="0">
                <a:solidFill>
                  <a:srgbClr val="1D7D5B"/>
                </a:solidFill>
                <a:latin typeface="Arial Black"/>
                <a:ea typeface="+mj-ea"/>
                <a:cs typeface="Arial Black"/>
              </a:defRPr>
            </a:lvl1pPr>
          </a:lstStyle>
          <a:p>
            <a:r>
              <a:rPr lang="en-US"/>
              <a:t>TITLE HERE</a:t>
            </a:r>
          </a:p>
        </p:txBody>
      </p:sp>
      <p:sp>
        <p:nvSpPr>
          <p:cNvPr id="3" name="Content Placeholder 2"/>
          <p:cNvSpPr>
            <a:spLocks noGrp="1"/>
          </p:cNvSpPr>
          <p:nvPr>
            <p:ph idx="1" hasCustomPrompt="1"/>
          </p:nvPr>
        </p:nvSpPr>
        <p:spPr>
          <a:xfrm>
            <a:off x="4766734" y="273054"/>
            <a:ext cx="6815668" cy="5853113"/>
          </a:xfrm>
          <a:prstGeom prst="rect">
            <a:avLst/>
          </a:prstGeom>
        </p:spPr>
        <p:txBody>
          <a:bodyPr/>
          <a:lstStyle>
            <a:lvl1pPr>
              <a:defRPr sz="2133"/>
            </a:lvl1pPr>
            <a:lvl2pPr>
              <a:defRPr sz="2133"/>
            </a:lvl2pPr>
            <a:lvl3pPr>
              <a:defRPr sz="2133"/>
            </a:lvl3pPr>
            <a:lvl4pPr>
              <a:defRPr sz="2133"/>
            </a:lvl4pPr>
            <a:lvl5pPr>
              <a:defRPr sz="2133"/>
            </a:lvl5pPr>
            <a:lvl6pPr>
              <a:defRPr sz="2667"/>
            </a:lvl6pPr>
            <a:lvl7pPr>
              <a:defRPr sz="2667"/>
            </a:lvl7pPr>
            <a:lvl8pPr>
              <a:defRPr sz="2667"/>
            </a:lvl8pPr>
            <a:lvl9pPr>
              <a:defRPr sz="2667"/>
            </a:lvl9pPr>
          </a:lstStyle>
          <a:p>
            <a:pPr lvl="0"/>
            <a:r>
              <a:rPr lang="en-US"/>
              <a:t>First level of content</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603" y="1435104"/>
            <a:ext cx="4011084" cy="4691063"/>
          </a:xfrm>
          <a:prstGeom prst="rect">
            <a:avLst/>
          </a:prstGeom>
        </p:spPr>
        <p:txBody>
          <a:bodyPr/>
          <a:lstStyle>
            <a:lvl1pPr marL="0" indent="0">
              <a:buNone/>
              <a:defRPr sz="2133"/>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Content can go here.</a:t>
            </a:r>
          </a:p>
        </p:txBody>
      </p:sp>
      <p:sp>
        <p:nvSpPr>
          <p:cNvPr id="8"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3937115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9"/>
          </a:xfrm>
          <a:prstGeom prst="rect">
            <a:avLst/>
          </a:prstGeom>
        </p:spPr>
        <p:txBody>
          <a:bodyPr anchor="b"/>
          <a:lstStyle>
            <a:lvl1pPr marL="0" marR="0" indent="0" algn="l" defTabSz="609570" rtl="0" eaLnBrk="0" fontAlgn="base" latinLnBrk="0" hangingPunct="0">
              <a:lnSpc>
                <a:spcPct val="100000"/>
              </a:lnSpc>
              <a:spcBef>
                <a:spcPct val="0"/>
              </a:spcBef>
              <a:spcAft>
                <a:spcPct val="0"/>
              </a:spcAft>
              <a:buClrTx/>
              <a:buSzTx/>
              <a:buFontTx/>
              <a:buNone/>
              <a:tabLst/>
              <a:defRPr lang="en-US" sz="2667" b="1" kern="1200" dirty="0">
                <a:solidFill>
                  <a:srgbClr val="1D7D5B"/>
                </a:solidFill>
                <a:latin typeface="Arial Black"/>
                <a:ea typeface="+mj-ea"/>
                <a:cs typeface="Arial Black"/>
              </a:defRPr>
            </a:lvl1pPr>
          </a:lstStyle>
          <a:p>
            <a:r>
              <a:rPr lang="en-US"/>
              <a:t>TITLE HERE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lang="en-US" sz="2133" kern="1200" noProof="0" dirty="0">
                <a:solidFill>
                  <a:schemeClr val="tx1"/>
                </a:solidFill>
                <a:latin typeface="+mn-lt"/>
                <a:ea typeface="+mn-ea"/>
                <a:cs typeface="+mn-cs"/>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marL="0" lvl="0" indent="0" algn="l" defTabSz="609570" rtl="0" eaLnBrk="0" fontAlgn="base" hangingPunct="0">
              <a:spcBef>
                <a:spcPct val="20000"/>
              </a:spcBef>
              <a:spcAft>
                <a:spcPct val="0"/>
              </a:spcAft>
              <a:buFont typeface="Arial" charset="0"/>
              <a:buNone/>
            </a:pPr>
            <a:r>
              <a:rPr lang="en-US" noProof="0"/>
              <a:t>Click icon to add picture</a:t>
            </a:r>
          </a:p>
        </p:txBody>
      </p:sp>
      <p:sp>
        <p:nvSpPr>
          <p:cNvPr id="4" name="Text Placeholder 3"/>
          <p:cNvSpPr>
            <a:spLocks noGrp="1"/>
          </p:cNvSpPr>
          <p:nvPr>
            <p:ph type="body" sz="half" idx="2" hasCustomPrompt="1"/>
          </p:nvPr>
        </p:nvSpPr>
        <p:spPr>
          <a:xfrm>
            <a:off x="2389717" y="5367341"/>
            <a:ext cx="7315200" cy="804863"/>
          </a:xfrm>
          <a:prstGeom prst="rect">
            <a:avLst/>
          </a:prstGeom>
        </p:spPr>
        <p:txBody>
          <a:bodyPr/>
          <a:lstStyle>
            <a:lvl1pPr marL="0" indent="0">
              <a:buNone/>
              <a:defRPr sz="2133" baseline="0"/>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Content can go here.</a:t>
            </a:r>
          </a:p>
        </p:txBody>
      </p:sp>
      <p:sp>
        <p:nvSpPr>
          <p:cNvPr id="8"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40197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550361"/>
            <a:ext cx="7315200" cy="566739"/>
          </a:xfrm>
          <a:prstGeom prst="rect">
            <a:avLst/>
          </a:prstGeom>
        </p:spPr>
        <p:txBody>
          <a:bodyPr anchor="b"/>
          <a:lstStyle>
            <a:lvl1pPr marL="0" marR="0" indent="0" algn="l" defTabSz="609570" rtl="0" eaLnBrk="0" fontAlgn="base" latinLnBrk="0" hangingPunct="0">
              <a:lnSpc>
                <a:spcPct val="100000"/>
              </a:lnSpc>
              <a:spcBef>
                <a:spcPct val="0"/>
              </a:spcBef>
              <a:spcAft>
                <a:spcPct val="0"/>
              </a:spcAft>
              <a:buClrTx/>
              <a:buSzTx/>
              <a:buFontTx/>
              <a:buNone/>
              <a:tabLst/>
              <a:defRPr lang="en-US" sz="2667" b="1" kern="1200" dirty="0">
                <a:solidFill>
                  <a:srgbClr val="1D7D5B"/>
                </a:solidFill>
                <a:latin typeface="Arial Black"/>
                <a:ea typeface="+mj-ea"/>
                <a:cs typeface="Arial Black"/>
              </a:defRPr>
            </a:lvl1pPr>
          </a:lstStyle>
          <a:p>
            <a:r>
              <a:rPr lang="en-US"/>
              <a:t>TITLE HERE</a:t>
            </a:r>
          </a:p>
        </p:txBody>
      </p:sp>
      <p:sp>
        <p:nvSpPr>
          <p:cNvPr id="3" name="Picture Placeholder 2"/>
          <p:cNvSpPr>
            <a:spLocks noGrp="1"/>
          </p:cNvSpPr>
          <p:nvPr>
            <p:ph type="pic" idx="1"/>
          </p:nvPr>
        </p:nvSpPr>
        <p:spPr>
          <a:xfrm>
            <a:off x="2389717" y="2007499"/>
            <a:ext cx="7315200" cy="4114800"/>
          </a:xfrm>
          <a:prstGeom prst="rect">
            <a:avLst/>
          </a:prstGeom>
        </p:spPr>
        <p:txBody>
          <a:bodyPr rtlCol="0">
            <a:normAutofit/>
          </a:bodyPr>
          <a:lstStyle>
            <a:lvl1pPr marL="0" indent="0">
              <a:buNone/>
              <a:defRPr lang="en-US" sz="2133" kern="1200" noProof="0" dirty="0">
                <a:solidFill>
                  <a:schemeClr val="tx1"/>
                </a:solidFill>
                <a:latin typeface="+mn-lt"/>
                <a:ea typeface="+mn-ea"/>
                <a:cs typeface="+mn-cs"/>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marL="0" lvl="0" indent="0" algn="l" defTabSz="609570" rtl="0" eaLnBrk="0" fontAlgn="base" hangingPunct="0">
              <a:spcBef>
                <a:spcPct val="20000"/>
              </a:spcBef>
              <a:spcAft>
                <a:spcPct val="0"/>
              </a:spcAft>
              <a:buFont typeface="Arial" charset="0"/>
              <a:buNone/>
            </a:pPr>
            <a:r>
              <a:rPr lang="en-US" noProof="0"/>
              <a:t>Click icon to add picture</a:t>
            </a:r>
          </a:p>
        </p:txBody>
      </p:sp>
      <p:sp>
        <p:nvSpPr>
          <p:cNvPr id="4" name="Text Placeholder 3"/>
          <p:cNvSpPr>
            <a:spLocks noGrp="1"/>
          </p:cNvSpPr>
          <p:nvPr>
            <p:ph type="body" sz="half" idx="2" hasCustomPrompt="1"/>
          </p:nvPr>
        </p:nvSpPr>
        <p:spPr>
          <a:xfrm>
            <a:off x="2389717" y="1117103"/>
            <a:ext cx="7315200" cy="804863"/>
          </a:xfrm>
          <a:prstGeom prst="rect">
            <a:avLst/>
          </a:prstGeom>
        </p:spPr>
        <p:txBody>
          <a:bodyPr/>
          <a:lstStyle>
            <a:lvl1pPr marL="0" indent="0">
              <a:buNone/>
              <a:defRPr sz="2133"/>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Content can go here.</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736913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7230" y="506502"/>
            <a:ext cx="5055685" cy="595917"/>
          </a:xfrm>
          <a:prstGeom prst="rect">
            <a:avLst/>
          </a:prstGeom>
        </p:spPr>
        <p:txBody>
          <a:bodyPr anchor="b"/>
          <a:lstStyle>
            <a:lvl1pPr marL="0" marR="0" indent="0" algn="l" defTabSz="609570" rtl="0" eaLnBrk="0" fontAlgn="base" latinLnBrk="0" hangingPunct="0">
              <a:lnSpc>
                <a:spcPct val="100000"/>
              </a:lnSpc>
              <a:spcBef>
                <a:spcPct val="0"/>
              </a:spcBef>
              <a:spcAft>
                <a:spcPct val="0"/>
              </a:spcAft>
              <a:buClrTx/>
              <a:buSzTx/>
              <a:buFontTx/>
              <a:buNone/>
              <a:tabLst/>
              <a:defRPr lang="en-US" sz="2667" b="1" kern="1200" dirty="0">
                <a:solidFill>
                  <a:srgbClr val="1D7D5B"/>
                </a:solidFill>
                <a:latin typeface="Arial Black"/>
                <a:ea typeface="+mj-ea"/>
                <a:cs typeface="Arial Black"/>
              </a:defRPr>
            </a:lvl1pPr>
          </a:lstStyle>
          <a:p>
            <a:r>
              <a:rPr lang="en-US"/>
              <a:t>TITLE HERE</a:t>
            </a:r>
          </a:p>
        </p:txBody>
      </p:sp>
      <p:sp>
        <p:nvSpPr>
          <p:cNvPr id="3" name="Picture Placeholder 2"/>
          <p:cNvSpPr>
            <a:spLocks noGrp="1"/>
          </p:cNvSpPr>
          <p:nvPr>
            <p:ph type="pic" idx="1"/>
          </p:nvPr>
        </p:nvSpPr>
        <p:spPr>
          <a:xfrm>
            <a:off x="578968" y="517343"/>
            <a:ext cx="5362265" cy="5538688"/>
          </a:xfrm>
          <a:prstGeom prst="rect">
            <a:avLst/>
          </a:prstGeom>
        </p:spPr>
        <p:txBody>
          <a:bodyPr rtlCol="0">
            <a:normAutofit/>
          </a:bodyPr>
          <a:lstStyle>
            <a:lvl1pPr marL="0" indent="0">
              <a:buNone/>
              <a:defRPr lang="en-US" sz="2133" kern="1200" noProof="0" dirty="0">
                <a:solidFill>
                  <a:schemeClr val="tx1"/>
                </a:solidFill>
                <a:latin typeface="+mn-lt"/>
                <a:ea typeface="+mn-ea"/>
                <a:cs typeface="+mn-cs"/>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marL="0" lvl="0" indent="0" algn="l" defTabSz="609570" rtl="0" eaLnBrk="0" fontAlgn="base" hangingPunct="0">
              <a:spcBef>
                <a:spcPct val="20000"/>
              </a:spcBef>
              <a:spcAft>
                <a:spcPct val="0"/>
              </a:spcAft>
              <a:buFont typeface="Arial" charset="0"/>
              <a:buNone/>
            </a:pPr>
            <a:r>
              <a:rPr lang="en-US" noProof="0"/>
              <a:t>Click icon to add picture</a:t>
            </a:r>
          </a:p>
        </p:txBody>
      </p:sp>
      <p:sp>
        <p:nvSpPr>
          <p:cNvPr id="4" name="Text Placeholder 3"/>
          <p:cNvSpPr>
            <a:spLocks noGrp="1"/>
          </p:cNvSpPr>
          <p:nvPr>
            <p:ph type="body" sz="half" idx="2" hasCustomPrompt="1"/>
          </p:nvPr>
        </p:nvSpPr>
        <p:spPr>
          <a:xfrm>
            <a:off x="6587231" y="1102421"/>
            <a:ext cx="5055684" cy="4960953"/>
          </a:xfrm>
          <a:prstGeom prst="rect">
            <a:avLst/>
          </a:prstGeom>
        </p:spPr>
        <p:txBody>
          <a:bodyPr/>
          <a:lstStyle>
            <a:lvl1pPr marL="0" indent="0">
              <a:buNone/>
              <a:defRPr sz="2133" baseline="0"/>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Content can go here.</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1570015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7230" y="506502"/>
            <a:ext cx="5055685" cy="595917"/>
          </a:xfrm>
          <a:prstGeom prst="rect">
            <a:avLst/>
          </a:prstGeom>
        </p:spPr>
        <p:txBody>
          <a:bodyPr anchor="b"/>
          <a:lstStyle>
            <a:lvl1pPr marL="0" marR="0" indent="0" algn="l" defTabSz="609570" rtl="0" eaLnBrk="0" fontAlgn="base" latinLnBrk="0" hangingPunct="0">
              <a:lnSpc>
                <a:spcPct val="100000"/>
              </a:lnSpc>
              <a:spcBef>
                <a:spcPct val="0"/>
              </a:spcBef>
              <a:spcAft>
                <a:spcPct val="0"/>
              </a:spcAft>
              <a:buClrTx/>
              <a:buSzTx/>
              <a:buFontTx/>
              <a:buNone/>
              <a:tabLst/>
              <a:defRPr lang="en-US" sz="2667" b="1" kern="1200" dirty="0">
                <a:solidFill>
                  <a:srgbClr val="1D7D5B"/>
                </a:solidFill>
                <a:latin typeface="Arial Black"/>
                <a:ea typeface="+mj-ea"/>
                <a:cs typeface="Arial Black"/>
              </a:defRPr>
            </a:lvl1pPr>
          </a:lstStyle>
          <a:p>
            <a:r>
              <a:rPr lang="en-US"/>
              <a:t>TITLE HERE</a:t>
            </a:r>
          </a:p>
        </p:txBody>
      </p:sp>
      <p:sp>
        <p:nvSpPr>
          <p:cNvPr id="3" name="Picture Placeholder 2"/>
          <p:cNvSpPr>
            <a:spLocks noGrp="1"/>
          </p:cNvSpPr>
          <p:nvPr>
            <p:ph type="pic" idx="1"/>
          </p:nvPr>
        </p:nvSpPr>
        <p:spPr>
          <a:xfrm>
            <a:off x="578968" y="517348"/>
            <a:ext cx="5362265" cy="2705201"/>
          </a:xfrm>
          <a:prstGeom prst="rect">
            <a:avLst/>
          </a:prstGeom>
        </p:spPr>
        <p:txBody>
          <a:bodyPr rtlCol="0">
            <a:normAutofit/>
          </a:bodyPr>
          <a:lstStyle>
            <a:lvl1pPr marL="0" indent="0">
              <a:buNone/>
              <a:defRPr lang="en-US" sz="2133" kern="1200" noProof="0" dirty="0">
                <a:solidFill>
                  <a:schemeClr val="tx1"/>
                </a:solidFill>
                <a:latin typeface="+mn-lt"/>
                <a:ea typeface="+mn-ea"/>
                <a:cs typeface="+mn-cs"/>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marL="0" lvl="0" indent="0" algn="l" defTabSz="609570" rtl="0" eaLnBrk="0" fontAlgn="base" hangingPunct="0">
              <a:spcBef>
                <a:spcPct val="20000"/>
              </a:spcBef>
              <a:spcAft>
                <a:spcPct val="0"/>
              </a:spcAft>
              <a:buFont typeface="Arial" charset="0"/>
              <a:buNone/>
            </a:pPr>
            <a:r>
              <a:rPr lang="en-US" noProof="0"/>
              <a:t>Click icon to add picture</a:t>
            </a:r>
          </a:p>
        </p:txBody>
      </p:sp>
      <p:sp>
        <p:nvSpPr>
          <p:cNvPr id="4" name="Text Placeholder 3"/>
          <p:cNvSpPr>
            <a:spLocks noGrp="1"/>
          </p:cNvSpPr>
          <p:nvPr>
            <p:ph type="body" sz="half" idx="2" hasCustomPrompt="1"/>
          </p:nvPr>
        </p:nvSpPr>
        <p:spPr>
          <a:xfrm>
            <a:off x="6587231" y="1102421"/>
            <a:ext cx="5055684" cy="4960953"/>
          </a:xfrm>
          <a:prstGeom prst="rect">
            <a:avLst/>
          </a:prstGeom>
        </p:spPr>
        <p:txBody>
          <a:bodyPr/>
          <a:lstStyle>
            <a:lvl1pPr marL="0" indent="0">
              <a:buNone/>
              <a:defRPr sz="2133" baseline="0"/>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Content can go here.</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
        <p:nvSpPr>
          <p:cNvPr id="7" name="Picture Placeholder 2"/>
          <p:cNvSpPr>
            <a:spLocks noGrp="1"/>
          </p:cNvSpPr>
          <p:nvPr>
            <p:ph type="pic" idx="13"/>
          </p:nvPr>
        </p:nvSpPr>
        <p:spPr>
          <a:xfrm>
            <a:off x="576621" y="3354676"/>
            <a:ext cx="5362265" cy="2706944"/>
          </a:xfrm>
          <a:prstGeom prst="rect">
            <a:avLst/>
          </a:prstGeom>
        </p:spPr>
        <p:txBody>
          <a:bodyPr rtlCol="0">
            <a:normAutofit/>
          </a:bodyPr>
          <a:lstStyle>
            <a:lvl1pPr marL="0" indent="0">
              <a:buNone/>
              <a:defRPr lang="en-US" sz="2133" kern="1200" noProof="0" dirty="0" smtClean="0">
                <a:solidFill>
                  <a:schemeClr val="tx1"/>
                </a:solidFill>
                <a:latin typeface="+mn-lt"/>
                <a:ea typeface="+mn-ea"/>
                <a:cs typeface="+mn-cs"/>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lvl="0"/>
            <a:r>
              <a:rPr lang="en-US" noProof="0"/>
              <a:t>Click icon to add picture</a:t>
            </a:r>
          </a:p>
        </p:txBody>
      </p:sp>
    </p:spTree>
    <p:extLst>
      <p:ext uri="{BB962C8B-B14F-4D97-AF65-F5344CB8AC3E}">
        <p14:creationId xmlns:p14="http://schemas.microsoft.com/office/powerpoint/2010/main" val="13958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486" y="506502"/>
            <a:ext cx="11060279" cy="595917"/>
          </a:xfrm>
          <a:prstGeom prst="rect">
            <a:avLst/>
          </a:prstGeom>
        </p:spPr>
        <p:txBody>
          <a:bodyPr anchor="b"/>
          <a:lstStyle>
            <a:lvl1pPr marL="0" marR="0" indent="0" algn="l" defTabSz="609570" rtl="0" eaLnBrk="0" fontAlgn="base" latinLnBrk="0" hangingPunct="0">
              <a:lnSpc>
                <a:spcPct val="100000"/>
              </a:lnSpc>
              <a:spcBef>
                <a:spcPct val="0"/>
              </a:spcBef>
              <a:spcAft>
                <a:spcPct val="0"/>
              </a:spcAft>
              <a:buClrTx/>
              <a:buSzTx/>
              <a:buFontTx/>
              <a:buNone/>
              <a:tabLst/>
              <a:defRPr lang="en-US" sz="2667" b="1" kern="1200" dirty="0">
                <a:solidFill>
                  <a:srgbClr val="1D7D5B"/>
                </a:solidFill>
                <a:latin typeface="Arial Black"/>
                <a:ea typeface="+mj-ea"/>
                <a:cs typeface="Arial Black"/>
              </a:defRPr>
            </a:lvl1pPr>
          </a:lstStyle>
          <a:p>
            <a:r>
              <a:rPr lang="en-US"/>
              <a:t>TITLE HERE</a:t>
            </a:r>
          </a:p>
        </p:txBody>
      </p:sp>
      <p:sp>
        <p:nvSpPr>
          <p:cNvPr id="4" name="Text Placeholder 3"/>
          <p:cNvSpPr>
            <a:spLocks noGrp="1"/>
          </p:cNvSpPr>
          <p:nvPr>
            <p:ph type="body" sz="half" idx="2" hasCustomPrompt="1"/>
          </p:nvPr>
        </p:nvSpPr>
        <p:spPr>
          <a:xfrm>
            <a:off x="577489" y="1262595"/>
            <a:ext cx="11060279" cy="3156479"/>
          </a:xfrm>
          <a:prstGeom prst="rect">
            <a:avLst/>
          </a:prstGeom>
        </p:spPr>
        <p:txBody>
          <a:bodyPr/>
          <a:lstStyle>
            <a:lvl1pPr marL="0" indent="0">
              <a:buNone/>
              <a:defRPr sz="2133"/>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Content can go here.</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
        <p:nvSpPr>
          <p:cNvPr id="7" name="Picture Placeholder 2"/>
          <p:cNvSpPr>
            <a:spLocks noGrp="1"/>
          </p:cNvSpPr>
          <p:nvPr>
            <p:ph type="pic" idx="13"/>
          </p:nvPr>
        </p:nvSpPr>
        <p:spPr>
          <a:xfrm>
            <a:off x="4491766" y="4556792"/>
            <a:ext cx="3240644" cy="1497489"/>
          </a:xfrm>
          <a:prstGeom prst="rect">
            <a:avLst/>
          </a:prstGeom>
        </p:spPr>
        <p:txBody>
          <a:bodyPr rtlCol="0">
            <a:normAutofit/>
          </a:bodyPr>
          <a:lstStyle>
            <a:lvl1pPr marL="0" indent="0">
              <a:buNone/>
              <a:defRPr lang="en-US" sz="2133" kern="1200" noProof="0" dirty="0">
                <a:solidFill>
                  <a:schemeClr val="tx1"/>
                </a:solidFill>
                <a:latin typeface="+mn-lt"/>
                <a:ea typeface="+mn-ea"/>
                <a:cs typeface="+mn-cs"/>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marL="0" lvl="0" indent="0" algn="l" defTabSz="609570" rtl="0" eaLnBrk="0" fontAlgn="base" hangingPunct="0">
              <a:spcBef>
                <a:spcPct val="20000"/>
              </a:spcBef>
              <a:spcAft>
                <a:spcPct val="0"/>
              </a:spcAft>
              <a:buFont typeface="Arial" charset="0"/>
              <a:buNone/>
            </a:pPr>
            <a:r>
              <a:rPr lang="en-US" noProof="0"/>
              <a:t>Click icon to add picture</a:t>
            </a:r>
          </a:p>
        </p:txBody>
      </p:sp>
      <p:sp>
        <p:nvSpPr>
          <p:cNvPr id="9" name="Picture Placeholder 2"/>
          <p:cNvSpPr>
            <a:spLocks noGrp="1"/>
          </p:cNvSpPr>
          <p:nvPr>
            <p:ph type="pic" idx="15"/>
          </p:nvPr>
        </p:nvSpPr>
        <p:spPr>
          <a:xfrm>
            <a:off x="564491" y="4555037"/>
            <a:ext cx="3240644" cy="1497489"/>
          </a:xfrm>
          <a:prstGeom prst="rect">
            <a:avLst/>
          </a:prstGeom>
        </p:spPr>
        <p:txBody>
          <a:bodyPr rtlCol="0">
            <a:normAutofit/>
          </a:bodyPr>
          <a:lstStyle>
            <a:lvl1pPr marL="0" indent="0">
              <a:buNone/>
              <a:defRPr sz="2133"/>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lvl="0"/>
            <a:r>
              <a:rPr lang="en-US" noProof="0"/>
              <a:t>Click icon to add picture</a:t>
            </a:r>
          </a:p>
        </p:txBody>
      </p:sp>
      <p:sp>
        <p:nvSpPr>
          <p:cNvPr id="10" name="Picture Placeholder 2"/>
          <p:cNvSpPr>
            <a:spLocks noGrp="1"/>
          </p:cNvSpPr>
          <p:nvPr>
            <p:ph type="pic" idx="16"/>
          </p:nvPr>
        </p:nvSpPr>
        <p:spPr>
          <a:xfrm>
            <a:off x="8394775" y="4555038"/>
            <a:ext cx="3240644" cy="1497489"/>
          </a:xfrm>
          <a:prstGeom prst="rect">
            <a:avLst/>
          </a:prstGeom>
        </p:spPr>
        <p:txBody>
          <a:bodyPr rtlCol="0">
            <a:normAutofit/>
          </a:bodyPr>
          <a:lstStyle>
            <a:lvl1pPr marL="0" indent="0">
              <a:buNone/>
              <a:defRPr lang="en-US" sz="2133" kern="1200" noProof="0" dirty="0">
                <a:solidFill>
                  <a:schemeClr val="tx1"/>
                </a:solidFill>
                <a:latin typeface="+mn-lt"/>
                <a:ea typeface="+mn-ea"/>
                <a:cs typeface="+mn-cs"/>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marL="0" lvl="0" indent="0" algn="l" defTabSz="609570" rtl="0" eaLnBrk="0" fontAlgn="base" hangingPunct="0">
              <a:spcBef>
                <a:spcPct val="20000"/>
              </a:spcBef>
              <a:spcAft>
                <a:spcPct val="0"/>
              </a:spcAft>
              <a:buFont typeface="Arial" charset="0"/>
              <a:buNone/>
            </a:pPr>
            <a:r>
              <a:rPr lang="en-US" noProof="0"/>
              <a:t>Click icon to add picture</a:t>
            </a:r>
          </a:p>
        </p:txBody>
      </p:sp>
    </p:spTree>
    <p:extLst>
      <p:ext uri="{BB962C8B-B14F-4D97-AF65-F5344CB8AC3E}">
        <p14:creationId xmlns:p14="http://schemas.microsoft.com/office/powerpoint/2010/main" val="3981876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12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529F-E056-7AB4-DE58-671962926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24932-2E2D-D9CA-A0F5-0AE288C369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B7323-CB5D-54E8-F181-AB70617AFD3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13399D2-7047-CADA-75C5-B36E0773D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53F8C-2BB7-CDBA-1D00-D340931D5A8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140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3A39-1109-DF2C-EEE2-B90C736C0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DE0595-8884-8CD0-335C-6085CE77F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7BB39-7C8E-F68A-AD9B-905D2DA8B55E}"/>
              </a:ext>
            </a:extLst>
          </p:cNvPr>
          <p:cNvSpPr>
            <a:spLocks noGrp="1"/>
          </p:cNvSpPr>
          <p:nvPr>
            <p:ph type="dt" sz="half" idx="10"/>
          </p:nvPr>
        </p:nvSpPr>
        <p:spPr/>
        <p:txBody>
          <a:bodyPr/>
          <a:lstStyle/>
          <a:p>
            <a:fld id="{9427923E-9453-460A-BD24-294EB9CE04CB}" type="datetimeFigureOut">
              <a:rPr lang="en-US" smtClean="0"/>
              <a:t>5/27/2025</a:t>
            </a:fld>
            <a:endParaRPr lang="en-US"/>
          </a:p>
        </p:txBody>
      </p:sp>
      <p:sp>
        <p:nvSpPr>
          <p:cNvPr id="5" name="Footer Placeholder 4">
            <a:extLst>
              <a:ext uri="{FF2B5EF4-FFF2-40B4-BE49-F238E27FC236}">
                <a16:creationId xmlns:a16="http://schemas.microsoft.com/office/drawing/2014/main" id="{07386E4F-6F7A-EB11-69FA-03E1AA6C2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88F0E-EF5D-59AF-786F-C52C794A509A}"/>
              </a:ext>
            </a:extLst>
          </p:cNvPr>
          <p:cNvSpPr>
            <a:spLocks noGrp="1"/>
          </p:cNvSpPr>
          <p:nvPr>
            <p:ph type="sldNum" sz="quarter" idx="12"/>
          </p:nvPr>
        </p:nvSpPr>
        <p:spPr/>
        <p:txBody>
          <a:bodyPr/>
          <a:lstStyle/>
          <a:p>
            <a:fld id="{E79F8358-4C67-4CE0-A66C-D54E3BC6632A}" type="slidenum">
              <a:rPr lang="en-US" smtClean="0"/>
              <a:t>‹#›</a:t>
            </a:fld>
            <a:endParaRPr lang="en-US"/>
          </a:p>
        </p:txBody>
      </p:sp>
    </p:spTree>
    <p:extLst>
      <p:ext uri="{BB962C8B-B14F-4D97-AF65-F5344CB8AC3E}">
        <p14:creationId xmlns:p14="http://schemas.microsoft.com/office/powerpoint/2010/main" val="293987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0300-A0C2-439C-809F-229196C232E0}"/>
              </a:ext>
            </a:extLst>
          </p:cNvPr>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E6959D8-A743-4D69-B6E7-665773BC6A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2904C-EC9D-4D6C-B7BB-AB8D2B1CA4B7}"/>
              </a:ext>
            </a:extLst>
          </p:cNvPr>
          <p:cNvSpPr>
            <a:spLocks noGrp="1"/>
          </p:cNvSpPr>
          <p:nvPr>
            <p:ph type="dt" sz="half" idx="10"/>
          </p:nvPr>
        </p:nvSpPr>
        <p:spPr/>
        <p:txBody>
          <a:bodyPr/>
          <a:lstStyle/>
          <a:p>
            <a:fld id="{C944FE5F-382D-4918-A5DD-BFB252701FFA}" type="datetimeFigureOut">
              <a:rPr lang="en-US" smtClean="0"/>
              <a:t>5/27/2025</a:t>
            </a:fld>
            <a:endParaRPr lang="en-US" dirty="0"/>
          </a:p>
        </p:txBody>
      </p:sp>
      <p:sp>
        <p:nvSpPr>
          <p:cNvPr id="5" name="Footer Placeholder 4">
            <a:extLst>
              <a:ext uri="{FF2B5EF4-FFF2-40B4-BE49-F238E27FC236}">
                <a16:creationId xmlns:a16="http://schemas.microsoft.com/office/drawing/2014/main" id="{9FB38858-CA37-473C-8902-1E20F2F506A8}"/>
              </a:ext>
            </a:extLst>
          </p:cNvPr>
          <p:cNvSpPr>
            <a:spLocks noGrp="1"/>
          </p:cNvSpPr>
          <p:nvPr>
            <p:ph type="ftr" sz="quarter" idx="11"/>
          </p:nvPr>
        </p:nvSpPr>
        <p:spPr/>
        <p:txBody>
          <a:bodyPr/>
          <a:lstStyle>
            <a:lvl1pPr>
              <a:defRPr b="0"/>
            </a:lvl1pPr>
          </a:lstStyle>
          <a:p>
            <a:r>
              <a:rPr lang="en-US" dirty="0"/>
              <a:t>Draft </a:t>
            </a:r>
          </a:p>
        </p:txBody>
      </p:sp>
      <p:sp>
        <p:nvSpPr>
          <p:cNvPr id="6" name="Slide Number Placeholder 5">
            <a:extLst>
              <a:ext uri="{FF2B5EF4-FFF2-40B4-BE49-F238E27FC236}">
                <a16:creationId xmlns:a16="http://schemas.microsoft.com/office/drawing/2014/main" id="{85579B5E-467F-472A-B206-B97E1067AA3F}"/>
              </a:ext>
            </a:extLst>
          </p:cNvPr>
          <p:cNvSpPr>
            <a:spLocks noGrp="1"/>
          </p:cNvSpPr>
          <p:nvPr>
            <p:ph type="sldNum" sz="quarter" idx="12"/>
          </p:nvPr>
        </p:nvSpPr>
        <p:spPr/>
        <p:txBody>
          <a:bodyPr/>
          <a:lstStyle/>
          <a:p>
            <a:fld id="{4CEC0622-2278-444C-BAED-2B16633ACDFC}" type="slidenum">
              <a:rPr lang="en-US" smtClean="0"/>
              <a:t>‹#›</a:t>
            </a:fld>
            <a:endParaRPr lang="en-US" dirty="0"/>
          </a:p>
        </p:txBody>
      </p:sp>
    </p:spTree>
    <p:extLst>
      <p:ext uri="{BB962C8B-B14F-4D97-AF65-F5344CB8AC3E}">
        <p14:creationId xmlns:p14="http://schemas.microsoft.com/office/powerpoint/2010/main" val="34100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Century Gothic"/>
              <a:buNone/>
              <a:defRPr>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1600"/>
              </a:spcBef>
              <a:spcAft>
                <a:spcPts val="0"/>
              </a:spcAft>
              <a:buClr>
                <a:schemeClr val="dk1"/>
              </a:buClr>
              <a:buSzPts val="1400"/>
              <a:buChar char="○"/>
              <a:defRPr/>
            </a:lvl2pPr>
            <a:lvl3pPr marL="1828754" lvl="2" indent="-423323" algn="l" rtl="0">
              <a:lnSpc>
                <a:spcPct val="90000"/>
              </a:lnSpc>
              <a:spcBef>
                <a:spcPts val="1600"/>
              </a:spcBef>
              <a:spcAft>
                <a:spcPts val="0"/>
              </a:spcAft>
              <a:buClr>
                <a:schemeClr val="dk1"/>
              </a:buClr>
              <a:buSzPts val="1400"/>
              <a:buChar char="■"/>
              <a:defRPr/>
            </a:lvl3pPr>
            <a:lvl4pPr marL="2438339" lvl="3" indent="-423323" algn="l" rtl="0">
              <a:lnSpc>
                <a:spcPct val="90000"/>
              </a:lnSpc>
              <a:spcBef>
                <a:spcPts val="1600"/>
              </a:spcBef>
              <a:spcAft>
                <a:spcPts val="0"/>
              </a:spcAft>
              <a:buClr>
                <a:schemeClr val="dk1"/>
              </a:buClr>
              <a:buSzPts val="1400"/>
              <a:buChar char="●"/>
              <a:defRPr/>
            </a:lvl4pPr>
            <a:lvl5pPr marL="3047924" lvl="4" indent="-423323" algn="l" rtl="0">
              <a:lnSpc>
                <a:spcPct val="90000"/>
              </a:lnSpc>
              <a:spcBef>
                <a:spcPts val="1600"/>
              </a:spcBef>
              <a:spcAft>
                <a:spcPts val="0"/>
              </a:spcAft>
              <a:buClr>
                <a:schemeClr val="dk1"/>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marL="0" marR="0" indent="0" algn="l" defTabSz="609570" rtl="0" eaLnBrk="0" fontAlgn="base" latinLnBrk="0" hangingPunct="0">
              <a:lnSpc>
                <a:spcPct val="100000"/>
              </a:lnSpc>
              <a:spcBef>
                <a:spcPct val="0"/>
              </a:spcBef>
              <a:spcAft>
                <a:spcPct val="0"/>
              </a:spcAft>
              <a:buClrTx/>
              <a:buSzTx/>
              <a:buFontTx/>
              <a:buNone/>
              <a:tabLst/>
              <a:defRPr lang="en-US" sz="4800" b="1" kern="1200" dirty="0">
                <a:solidFill>
                  <a:srgbClr val="1D7D5B"/>
                </a:solidFill>
                <a:latin typeface="Arial Black"/>
                <a:ea typeface="+mj-ea"/>
                <a:cs typeface="Arial Black"/>
              </a:defRPr>
            </a:lvl1pPr>
          </a:lstStyle>
          <a:p>
            <a:r>
              <a:rPr lang="en-US" sz="480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609600" y="1600201"/>
            <a:ext cx="10972800" cy="4525963"/>
          </a:xfrm>
          <a:prstGeom prst="rect">
            <a:avLst/>
          </a:prstGeom>
        </p:spPr>
        <p:txBody>
          <a:bodyPr/>
          <a:lstStyle>
            <a:lvl1pPr>
              <a:defRPr sz="2133"/>
            </a:lvl1pPr>
            <a:lvl2pPr>
              <a:defRPr sz="2133"/>
            </a:lvl2pPr>
            <a:lvl3pPr>
              <a:defRPr sz="2133"/>
            </a:lvl3pPr>
            <a:lvl4pPr>
              <a:defRPr sz="2133"/>
            </a:lvl4pPr>
            <a:lvl5pPr>
              <a:defRPr sz="2133"/>
            </a:lvl5pPr>
          </a:lstStyle>
          <a:p>
            <a:pPr lvl="0"/>
            <a:r>
              <a:rPr lang="en-US"/>
              <a:t>First level of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209388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marL="0" marR="0" indent="0" algn="l" defTabSz="609570" rtl="0" eaLnBrk="0" fontAlgn="base" latinLnBrk="0" hangingPunct="0">
              <a:lnSpc>
                <a:spcPct val="100000"/>
              </a:lnSpc>
              <a:spcBef>
                <a:spcPct val="0"/>
              </a:spcBef>
              <a:spcAft>
                <a:spcPct val="0"/>
              </a:spcAft>
              <a:buClrTx/>
              <a:buSzTx/>
              <a:buFontTx/>
              <a:buNone/>
              <a:tabLst/>
              <a:defRPr lang="en-US" sz="4800" b="1" kern="1200" dirty="0">
                <a:solidFill>
                  <a:srgbClr val="1D7D5B"/>
                </a:solidFill>
                <a:latin typeface="Arial Black"/>
                <a:ea typeface="+mj-ea"/>
                <a:cs typeface="Arial Black"/>
              </a:defRPr>
            </a:lvl1pPr>
          </a:lstStyle>
          <a:p>
            <a:r>
              <a:rPr lang="en-US" sz="4800">
                <a:solidFill>
                  <a:srgbClr val="1D7D5B"/>
                </a:solidFill>
                <a:latin typeface="Arial Black"/>
                <a:cs typeface="Arial Black"/>
              </a:rPr>
              <a:t>CLICK TO ADD TITLE</a:t>
            </a:r>
            <a:endParaRPr lang="en-US"/>
          </a:p>
        </p:txBody>
      </p:sp>
      <p:sp>
        <p:nvSpPr>
          <p:cNvPr id="3" name="Content Placeholder 2"/>
          <p:cNvSpPr>
            <a:spLocks noGrp="1"/>
          </p:cNvSpPr>
          <p:nvPr>
            <p:ph sz="half" idx="1" hasCustomPrompt="1"/>
          </p:nvPr>
        </p:nvSpPr>
        <p:spPr>
          <a:xfrm>
            <a:off x="609600" y="1600201"/>
            <a:ext cx="5384800" cy="4525963"/>
          </a:xfrm>
          <a:prstGeom prst="rect">
            <a:avLst/>
          </a:prstGeom>
        </p:spPr>
        <p:txBody>
          <a:bodyPr/>
          <a:lstStyle>
            <a:lvl1pPr>
              <a:defRPr sz="2133" baseline="0"/>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First level of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600201"/>
            <a:ext cx="5384800" cy="4525963"/>
          </a:xfrm>
          <a:prstGeom prst="rect">
            <a:avLst/>
          </a:prstGeom>
        </p:spPr>
        <p:txBody>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First level of content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37330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marL="0" marR="0" indent="0" algn="l" defTabSz="609570" rtl="0" eaLnBrk="0" fontAlgn="base" latinLnBrk="0" hangingPunct="0">
              <a:lnSpc>
                <a:spcPct val="100000"/>
              </a:lnSpc>
              <a:spcBef>
                <a:spcPct val="0"/>
              </a:spcBef>
              <a:spcAft>
                <a:spcPct val="0"/>
              </a:spcAft>
              <a:buClrTx/>
              <a:buSzTx/>
              <a:buFontTx/>
              <a:buNone/>
              <a:tabLst/>
              <a:defRPr lang="en-US" sz="4800" b="1" kern="1200" dirty="0">
                <a:solidFill>
                  <a:srgbClr val="1D7D5B"/>
                </a:solidFill>
                <a:latin typeface="Arial Black"/>
                <a:ea typeface="+mj-ea"/>
                <a:cs typeface="Arial Black"/>
              </a:defRPr>
            </a:lvl1pPr>
          </a:lstStyle>
          <a:p>
            <a:r>
              <a:rPr lang="en-US" sz="4800">
                <a:solidFill>
                  <a:srgbClr val="1D7D5B"/>
                </a:solidFill>
                <a:latin typeface="Arial Black"/>
                <a:cs typeface="Arial Black"/>
              </a:rPr>
              <a:t>CLICK TO ADD TITLE</a:t>
            </a:r>
            <a:endParaRPr lang="en-US"/>
          </a:p>
        </p:txBody>
      </p:sp>
      <p:sp>
        <p:nvSpPr>
          <p:cNvPr id="3" name="Text Placeholder 2"/>
          <p:cNvSpPr>
            <a:spLocks noGrp="1"/>
          </p:cNvSpPr>
          <p:nvPr>
            <p:ph type="body" idx="1" hasCustomPrompt="1"/>
          </p:nvPr>
        </p:nvSpPr>
        <p:spPr>
          <a:xfrm>
            <a:off x="609602" y="1535113"/>
            <a:ext cx="5386917" cy="639763"/>
          </a:xfrm>
          <a:prstGeom prst="rect">
            <a:avLst/>
          </a:prstGeom>
        </p:spPr>
        <p:txBody>
          <a:bodyPr anchor="b"/>
          <a:lstStyle>
            <a:lvl1pPr marL="0" indent="0">
              <a:buNone/>
              <a:defRPr sz="3200" b="1" baseline="0"/>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TITLE HERE</a:t>
            </a:r>
          </a:p>
        </p:txBody>
      </p:sp>
      <p:sp>
        <p:nvSpPr>
          <p:cNvPr id="4" name="Content Placeholder 3"/>
          <p:cNvSpPr>
            <a:spLocks noGrp="1"/>
          </p:cNvSpPr>
          <p:nvPr>
            <p:ph sz="half" idx="2" hasCustomPrompt="1"/>
          </p:nvPr>
        </p:nvSpPr>
        <p:spPr>
          <a:xfrm>
            <a:off x="609602" y="2174875"/>
            <a:ext cx="5386917" cy="3951288"/>
          </a:xfrm>
          <a:prstGeom prst="rect">
            <a:avLst/>
          </a:prstGeom>
        </p:spPr>
        <p:txBody>
          <a:bodyPr/>
          <a:lstStyle>
            <a:lvl1pPr>
              <a:defRPr sz="2133"/>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First level of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70" y="1535113"/>
            <a:ext cx="5389033" cy="639763"/>
          </a:xfrm>
          <a:prstGeom prst="rect">
            <a:avLst/>
          </a:prstGeo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TITLE HERE</a:t>
            </a:r>
          </a:p>
        </p:txBody>
      </p:sp>
      <p:sp>
        <p:nvSpPr>
          <p:cNvPr id="6" name="Content Placeholder 5"/>
          <p:cNvSpPr>
            <a:spLocks noGrp="1"/>
          </p:cNvSpPr>
          <p:nvPr>
            <p:ph sz="quarter" idx="4" hasCustomPrompt="1"/>
          </p:nvPr>
        </p:nvSpPr>
        <p:spPr>
          <a:xfrm>
            <a:off x="6193370" y="2174875"/>
            <a:ext cx="5389033" cy="3951288"/>
          </a:xfrm>
          <a:prstGeom prst="rect">
            <a:avLst/>
          </a:prstGeom>
        </p:spPr>
        <p:txBody>
          <a:bodyPr/>
          <a:lstStyle>
            <a:lvl1pPr>
              <a:defRPr sz="2133"/>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First level of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9347200" y="6492876"/>
            <a:ext cx="2844800" cy="365125"/>
          </a:xfrm>
          <a:prstGeom prst="rect">
            <a:avLst/>
          </a:prstGeom>
        </p:spPr>
        <p:txBody>
          <a:bodyPr/>
          <a:lstStyle>
            <a:lvl1pPr algn="r">
              <a:defRPr sz="1600">
                <a:solidFill>
                  <a:schemeClr val="bg1"/>
                </a:solidFill>
              </a:defRPr>
            </a:lvl1pPr>
          </a:lstStyle>
          <a:p>
            <a:pPr>
              <a:defRPr/>
            </a:pPr>
            <a:fld id="{07A1B390-8C00-49C7-BEED-470B249615B6}" type="slidenum">
              <a:rPr lang="en-US" smtClean="0"/>
              <a:pPr>
                <a:defRPr/>
              </a:pPr>
              <a:t>‹#›</a:t>
            </a:fld>
            <a:endParaRPr lang="en-US"/>
          </a:p>
        </p:txBody>
      </p:sp>
    </p:spTree>
    <p:extLst>
      <p:ext uri="{BB962C8B-B14F-4D97-AF65-F5344CB8AC3E}">
        <p14:creationId xmlns:p14="http://schemas.microsoft.com/office/powerpoint/2010/main" val="260727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2"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7BEFC-C8B3-E28D-1EE3-C26674DDC8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9ECCB6-74DA-C7B2-F3B5-94E8FBC24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F855C-254D-9F94-78B3-CD80C520F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a:t>
            </a:r>
          </a:p>
        </p:txBody>
      </p:sp>
      <p:sp>
        <p:nvSpPr>
          <p:cNvPr id="5" name="Footer Placeholder 4">
            <a:extLst>
              <a:ext uri="{FF2B5EF4-FFF2-40B4-BE49-F238E27FC236}">
                <a16:creationId xmlns:a16="http://schemas.microsoft.com/office/drawing/2014/main" id="{8CB5D121-0802-8982-D415-BA29B935E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DACC2-850E-6E2F-3434-4AB056877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40193659"/>
      </p:ext>
    </p:extLst>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A69C7-CB1E-17EC-C43A-6242C6357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CE0435-B4AD-9D45-AD07-D0FBEB614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66297-6CFF-3105-8FA4-6D0284272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7923E-9453-460A-BD24-294EB9CE04CB}" type="datetimeFigureOut">
              <a:rPr lang="en-US" smtClean="0"/>
              <a:t>5/27/2025</a:t>
            </a:fld>
            <a:endParaRPr lang="en-US"/>
          </a:p>
        </p:txBody>
      </p:sp>
      <p:sp>
        <p:nvSpPr>
          <p:cNvPr id="5" name="Footer Placeholder 4">
            <a:extLst>
              <a:ext uri="{FF2B5EF4-FFF2-40B4-BE49-F238E27FC236}">
                <a16:creationId xmlns:a16="http://schemas.microsoft.com/office/drawing/2014/main" id="{22D397A0-A3A8-3CD3-3695-655939893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EC17F8-4202-C571-8F87-BD5FA8E21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8358-4C67-4CE0-A66C-D54E3BC6632A}" type="slidenum">
              <a:rPr lang="en-US" smtClean="0"/>
              <a:t>‹#›</a:t>
            </a:fld>
            <a:endParaRPr lang="en-US"/>
          </a:p>
        </p:txBody>
      </p:sp>
    </p:spTree>
    <p:extLst>
      <p:ext uri="{BB962C8B-B14F-4D97-AF65-F5344CB8AC3E}">
        <p14:creationId xmlns:p14="http://schemas.microsoft.com/office/powerpoint/2010/main" val="698355393"/>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D4BB9-4423-441B-8EFE-A30E0DB62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9388D22-0369-4C87-96E6-7F6A3FAF3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7DB3F-42BE-472E-920B-9D05820BE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4FE5F-382D-4918-A5DD-BFB252701FFA}" type="datetimeFigureOut">
              <a:rPr lang="en-US" smtClean="0"/>
              <a:t>5/27/2025</a:t>
            </a:fld>
            <a:endParaRPr lang="en-US" dirty="0"/>
          </a:p>
        </p:txBody>
      </p:sp>
      <p:sp>
        <p:nvSpPr>
          <p:cNvPr id="5" name="Footer Placeholder 4">
            <a:extLst>
              <a:ext uri="{FF2B5EF4-FFF2-40B4-BE49-F238E27FC236}">
                <a16:creationId xmlns:a16="http://schemas.microsoft.com/office/drawing/2014/main" id="{B0FE5994-05EE-425A-A079-8770FEF3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E0C986-B183-486F-8B73-3F0044BBD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C0622-2278-444C-BAED-2B16633ACDFC}" type="slidenum">
              <a:rPr lang="en-US" smtClean="0"/>
              <a:t>‹#›</a:t>
            </a:fld>
            <a:endParaRPr lang="en-US" dirty="0"/>
          </a:p>
        </p:txBody>
      </p:sp>
    </p:spTree>
    <p:extLst>
      <p:ext uri="{BB962C8B-B14F-4D97-AF65-F5344CB8AC3E}">
        <p14:creationId xmlns:p14="http://schemas.microsoft.com/office/powerpoint/2010/main" val="749293003"/>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rgbClr val="00206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3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1496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609570" rtl="0" eaLnBrk="0" fontAlgn="base" hangingPunct="0">
        <a:spcBef>
          <a:spcPct val="0"/>
        </a:spcBef>
        <a:spcAft>
          <a:spcPct val="0"/>
        </a:spcAft>
        <a:defRPr sz="5867" kern="1200">
          <a:solidFill>
            <a:schemeClr val="tx1"/>
          </a:solidFill>
          <a:latin typeface="+mj-lt"/>
          <a:ea typeface="+mj-ea"/>
          <a:cs typeface="+mj-cs"/>
        </a:defRPr>
      </a:lvl1pPr>
      <a:lvl2pPr algn="ctr" defTabSz="609570" rtl="0" eaLnBrk="0" fontAlgn="base" hangingPunct="0">
        <a:spcBef>
          <a:spcPct val="0"/>
        </a:spcBef>
        <a:spcAft>
          <a:spcPct val="0"/>
        </a:spcAft>
        <a:defRPr sz="5867">
          <a:solidFill>
            <a:schemeClr val="tx1"/>
          </a:solidFill>
          <a:latin typeface="Arial" pitchFamily="34" charset="0"/>
        </a:defRPr>
      </a:lvl2pPr>
      <a:lvl3pPr algn="ctr" defTabSz="609570" rtl="0" eaLnBrk="0" fontAlgn="base" hangingPunct="0">
        <a:spcBef>
          <a:spcPct val="0"/>
        </a:spcBef>
        <a:spcAft>
          <a:spcPct val="0"/>
        </a:spcAft>
        <a:defRPr sz="5867">
          <a:solidFill>
            <a:schemeClr val="tx1"/>
          </a:solidFill>
          <a:latin typeface="Arial" pitchFamily="34" charset="0"/>
        </a:defRPr>
      </a:lvl3pPr>
      <a:lvl4pPr algn="ctr" defTabSz="609570" rtl="0" eaLnBrk="0" fontAlgn="base" hangingPunct="0">
        <a:spcBef>
          <a:spcPct val="0"/>
        </a:spcBef>
        <a:spcAft>
          <a:spcPct val="0"/>
        </a:spcAft>
        <a:defRPr sz="5867">
          <a:solidFill>
            <a:schemeClr val="tx1"/>
          </a:solidFill>
          <a:latin typeface="Arial" pitchFamily="34" charset="0"/>
        </a:defRPr>
      </a:lvl4pPr>
      <a:lvl5pPr algn="ctr" defTabSz="609570" rtl="0" eaLnBrk="0" fontAlgn="base" hangingPunct="0">
        <a:spcBef>
          <a:spcPct val="0"/>
        </a:spcBef>
        <a:spcAft>
          <a:spcPct val="0"/>
        </a:spcAft>
        <a:defRPr sz="5867">
          <a:solidFill>
            <a:schemeClr val="tx1"/>
          </a:solidFill>
          <a:latin typeface="Arial" pitchFamily="34" charset="0"/>
        </a:defRPr>
      </a:lvl5pPr>
      <a:lvl6pPr marL="609570" algn="ctr" defTabSz="609570" rtl="0" fontAlgn="base">
        <a:spcBef>
          <a:spcPct val="0"/>
        </a:spcBef>
        <a:spcAft>
          <a:spcPct val="0"/>
        </a:spcAft>
        <a:defRPr sz="5867">
          <a:solidFill>
            <a:schemeClr val="tx1"/>
          </a:solidFill>
          <a:latin typeface="Arial" pitchFamily="34" charset="0"/>
        </a:defRPr>
      </a:lvl6pPr>
      <a:lvl7pPr marL="1219139" algn="ctr" defTabSz="609570" rtl="0" fontAlgn="base">
        <a:spcBef>
          <a:spcPct val="0"/>
        </a:spcBef>
        <a:spcAft>
          <a:spcPct val="0"/>
        </a:spcAft>
        <a:defRPr sz="5867">
          <a:solidFill>
            <a:schemeClr val="tx1"/>
          </a:solidFill>
          <a:latin typeface="Arial" pitchFamily="34" charset="0"/>
        </a:defRPr>
      </a:lvl7pPr>
      <a:lvl8pPr marL="1828709" algn="ctr" defTabSz="609570" rtl="0" fontAlgn="base">
        <a:spcBef>
          <a:spcPct val="0"/>
        </a:spcBef>
        <a:spcAft>
          <a:spcPct val="0"/>
        </a:spcAft>
        <a:defRPr sz="5867">
          <a:solidFill>
            <a:schemeClr val="tx1"/>
          </a:solidFill>
          <a:latin typeface="Arial" pitchFamily="34" charset="0"/>
        </a:defRPr>
      </a:lvl8pPr>
      <a:lvl9pPr marL="2438278" algn="ctr" defTabSz="609570" rtl="0" fontAlgn="base">
        <a:spcBef>
          <a:spcPct val="0"/>
        </a:spcBef>
        <a:spcAft>
          <a:spcPct val="0"/>
        </a:spcAft>
        <a:defRPr sz="5867">
          <a:solidFill>
            <a:schemeClr val="tx1"/>
          </a:solidFill>
          <a:latin typeface="Arial" pitchFamily="34" charset="0"/>
        </a:defRPr>
      </a:lvl9pPr>
    </p:titleStyle>
    <p:bodyStyle>
      <a:lvl1pPr marL="457177" indent="-457177" algn="l" defTabSz="609570" rtl="0" eaLnBrk="0" fontAlgn="base" hangingPunct="0">
        <a:spcBef>
          <a:spcPct val="20000"/>
        </a:spcBef>
        <a:spcAft>
          <a:spcPct val="0"/>
        </a:spcAft>
        <a:buFont typeface="Arial" charset="0"/>
        <a:buChar char="•"/>
        <a:defRPr sz="4267" kern="1200">
          <a:solidFill>
            <a:schemeClr val="tx1"/>
          </a:solidFill>
          <a:latin typeface="+mn-lt"/>
          <a:ea typeface="+mn-ea"/>
          <a:cs typeface="+mn-cs"/>
        </a:defRPr>
      </a:lvl1pPr>
      <a:lvl2pPr marL="990551" indent="-380982" algn="l" defTabSz="609570" rtl="0" eaLnBrk="0" fontAlgn="base" hangingPunct="0">
        <a:spcBef>
          <a:spcPct val="20000"/>
        </a:spcBef>
        <a:spcAft>
          <a:spcPct val="0"/>
        </a:spcAft>
        <a:buFont typeface="Arial" charset="0"/>
        <a:buChar char="–"/>
        <a:defRPr sz="3733" kern="1200">
          <a:solidFill>
            <a:schemeClr val="tx1"/>
          </a:solidFill>
          <a:latin typeface="+mn-lt"/>
          <a:ea typeface="+mn-ea"/>
          <a:cs typeface="+mn-cs"/>
        </a:defRPr>
      </a:lvl2pPr>
      <a:lvl3pPr marL="1523923" indent="-304784" algn="l" defTabSz="609570"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3493" indent="-304784" algn="l" defTabSz="609570" rtl="0" eaLnBrk="0" fontAlgn="base" hangingPunct="0">
        <a:spcBef>
          <a:spcPct val="20000"/>
        </a:spcBef>
        <a:spcAft>
          <a:spcPct val="0"/>
        </a:spcAft>
        <a:buFont typeface="Arial" charset="0"/>
        <a:buChar char="–"/>
        <a:defRPr sz="2667" kern="1200">
          <a:solidFill>
            <a:schemeClr val="tx1"/>
          </a:solidFill>
          <a:latin typeface="+mn-lt"/>
          <a:ea typeface="+mn-ea"/>
          <a:cs typeface="+mn-cs"/>
        </a:defRPr>
      </a:lvl4pPr>
      <a:lvl5pPr marL="2743063" indent="-304784" algn="l" defTabSz="609570" rtl="0" eaLnBrk="0" fontAlgn="base" hangingPunct="0">
        <a:spcBef>
          <a:spcPct val="20000"/>
        </a:spcBef>
        <a:spcAft>
          <a:spcPct val="0"/>
        </a:spcAft>
        <a:buFont typeface="Arial" charset="0"/>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243797"/>
      </p:ext>
    </p:extLst>
  </p:cSld>
  <p:clrMap bg1="lt1" tx1="dk1" bg2="lt2" tx2="dk2" accent1="accent1" accent2="accent2" accent3="accent3" accent4="accent4" accent5="accent5" accent6="accent6" hlink="hlink" folHlink="folHlink"/>
  <p:sldLayoutIdLst>
    <p:sldLayoutId id="2147483745" r:id="rId1"/>
  </p:sldLayoutIdLst>
  <p:hf hdr="0" ftr="0" dt="0"/>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irp.cdn-website.com/c86a044e/files/uploaded/Find%20a%20Ride%20Roadmap%20March%202023.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www.findaride.org/" TargetMode="External"/><Relationship Id="rId5" Type="http://schemas.openxmlformats.org/officeDocument/2006/relationships/hyperlink" Target="https://www.kcmobility.org/ococ"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69.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9.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lloe@hopelink.org"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hyperlink" Target="mailto:SSahoo@hopelin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kcmobility.org/kcmc-inclusive-planning-grant"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kcmobility.org/kcmc-inclusive-planning-gran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www.kcmobility.org/oco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9.png"/><Relationship Id="rId3" Type="http://schemas.openxmlformats.org/officeDocument/2006/relationships/hyperlink" Target="https://tcat.cs.washington.edu/2021/12/03/accessmap/" TargetMode="External"/><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21" Type="http://schemas.openxmlformats.org/officeDocument/2006/relationships/image" Target="../media/image43.jpeg"/><Relationship Id="rId34" Type="http://schemas.openxmlformats.org/officeDocument/2006/relationships/image" Target="../media/image56.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6.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jpe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jpeg"/><Relationship Id="rId24" Type="http://schemas.openxmlformats.org/officeDocument/2006/relationships/image" Target="../media/image46.png"/><Relationship Id="rId32" Type="http://schemas.openxmlformats.org/officeDocument/2006/relationships/image" Target="../media/image54.jpeg"/><Relationship Id="rId37" Type="http://schemas.openxmlformats.org/officeDocument/2006/relationships/image" Target="../media/image59.png"/><Relationship Id="rId5" Type="http://schemas.openxmlformats.org/officeDocument/2006/relationships/image" Target="../media/image27.svg"/><Relationship Id="rId15" Type="http://schemas.openxmlformats.org/officeDocument/2006/relationships/image" Target="../media/image37.jpeg"/><Relationship Id="rId23" Type="http://schemas.openxmlformats.org/officeDocument/2006/relationships/image" Target="../media/image45.jpeg"/><Relationship Id="rId28" Type="http://schemas.openxmlformats.org/officeDocument/2006/relationships/image" Target="../media/image50.jpe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gif"/><Relationship Id="rId27" Type="http://schemas.openxmlformats.org/officeDocument/2006/relationships/image" Target="../media/image49.svg"/><Relationship Id="rId30" Type="http://schemas.openxmlformats.org/officeDocument/2006/relationships/image" Target="../media/image52.jpe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4C6CE-D93C-A50B-1DD6-64740CF5574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225" y="5946465"/>
            <a:ext cx="2462429" cy="526227"/>
          </a:xfrm>
          <a:prstGeom prst="rect">
            <a:avLst/>
          </a:prstGeom>
        </p:spPr>
      </p:pic>
      <p:pic>
        <p:nvPicPr>
          <p:cNvPr id="3" name="Picture 2">
            <a:extLst>
              <a:ext uri="{FF2B5EF4-FFF2-40B4-BE49-F238E27FC236}">
                <a16:creationId xmlns:a16="http://schemas.microsoft.com/office/drawing/2014/main" id="{EB7DD61F-C1C1-2F65-EEE1-FFEC35CAEA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3505" y="206134"/>
            <a:ext cx="845216" cy="1295047"/>
          </a:xfrm>
          <a:prstGeom prst="rect">
            <a:avLst/>
          </a:prstGeom>
        </p:spPr>
      </p:pic>
      <p:sp>
        <p:nvSpPr>
          <p:cNvPr id="2" name="Title 1">
            <a:extLst>
              <a:ext uri="{FF2B5EF4-FFF2-40B4-BE49-F238E27FC236}">
                <a16:creationId xmlns:a16="http://schemas.microsoft.com/office/drawing/2014/main" id="{069D433E-AD55-C273-B29A-B3508DC60596}"/>
              </a:ext>
            </a:extLst>
          </p:cNvPr>
          <p:cNvSpPr txBox="1">
            <a:spLocks noGrp="1"/>
          </p:cNvSpPr>
          <p:nvPr>
            <p:ph type="title" idx="4294967295"/>
          </p:nvPr>
        </p:nvSpPr>
        <p:spPr>
          <a:xfrm>
            <a:off x="1965192" y="1500580"/>
            <a:ext cx="8682640" cy="36933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00000"/>
              </a:lnSpc>
              <a:buNone/>
            </a:pPr>
            <a:r>
              <a:rPr lang="en-US" sz="1800" b="0" i="0" u="none" strike="noStrike" dirty="0">
                <a:solidFill>
                  <a:schemeClr val="bg1"/>
                </a:solidFill>
                <a:effectLst/>
                <a:latin typeface="Arial" panose="020B0604020202020204" pitchFamily="34" charset="0"/>
              </a:rPr>
              <a:t>Laura Loe (she/her); Program Manager, Find a Ride, Hopelink</a:t>
            </a:r>
            <a:br>
              <a:rPr lang="en-US" sz="1800" b="0" i="0" u="none" strike="noStrike" dirty="0">
                <a:solidFill>
                  <a:schemeClr val="bg1"/>
                </a:solidFill>
                <a:effectLst/>
                <a:latin typeface="Arial" panose="020B0604020202020204" pitchFamily="34" charset="0"/>
              </a:rPr>
            </a:br>
            <a:br>
              <a:rPr lang="en-US" sz="1800" b="0" i="0" u="none" strike="noStrike" dirty="0">
                <a:solidFill>
                  <a:schemeClr val="bg1"/>
                </a:solidFill>
                <a:effectLst/>
                <a:latin typeface="Arial" panose="020B0604020202020204" pitchFamily="34" charset="0"/>
              </a:rPr>
            </a:br>
            <a:br>
              <a:rPr lang="en-US" sz="900" b="0" dirty="0">
                <a:solidFill>
                  <a:schemeClr val="bg1"/>
                </a:solidFill>
                <a:effectLst/>
              </a:rPr>
            </a:br>
            <a:r>
              <a:rPr lang="en-US" sz="1800" b="0" i="0" u="none" strike="noStrike" dirty="0">
                <a:solidFill>
                  <a:schemeClr val="bg1"/>
                </a:solidFill>
                <a:effectLst/>
                <a:latin typeface="Arial" panose="020B0604020202020204" pitchFamily="34" charset="0"/>
              </a:rPr>
              <a:t>Since 2018, Hopelink has been enacting the vision of King County Mobility Coalition, and many regional partners, through a </a:t>
            </a:r>
            <a:r>
              <a:rPr lang="en-US" sz="18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One-Call/One-Click system</a:t>
            </a:r>
            <a:r>
              <a:rPr lang="en-US" sz="1800" b="0" i="0" u="none" strike="noStrike" dirty="0">
                <a:solidFill>
                  <a:schemeClr val="bg1"/>
                </a:solidFill>
                <a:effectLst/>
                <a:latin typeface="Arial" panose="020B0604020202020204" pitchFamily="34" charset="0"/>
              </a:rPr>
              <a:t>.</a:t>
            </a:r>
            <a:br>
              <a:rPr lang="en-US" sz="1800" b="0" i="0" u="none" strike="noStrike" dirty="0">
                <a:solidFill>
                  <a:schemeClr val="bg1"/>
                </a:solidFill>
                <a:effectLst/>
                <a:latin typeface="Arial" panose="020B0604020202020204" pitchFamily="34" charset="0"/>
              </a:rPr>
            </a:br>
            <a:br>
              <a:rPr lang="en-US" sz="900" b="0" dirty="0">
                <a:solidFill>
                  <a:schemeClr val="bg1"/>
                </a:solidFill>
                <a:effectLst/>
              </a:rPr>
            </a:br>
            <a:r>
              <a:rPr lang="en-US" sz="1800" b="0" i="0" u="none" strike="noStrike" dirty="0">
                <a:solidFill>
                  <a:schemeClr val="bg1"/>
                </a:solidFill>
                <a:effectLst/>
                <a:latin typeface="Arial" panose="020B0604020202020204" pitchFamily="34" charset="0"/>
              </a:rPr>
              <a:t>The project expanded our </a:t>
            </a:r>
            <a:r>
              <a:rPr lang="en-US" sz="1800" b="0" i="0" u="sng" strike="noStrike"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Find a Ride</a:t>
            </a:r>
            <a:r>
              <a:rPr lang="en-US" sz="1800" b="0" i="0" u="none" strike="noStrike" dirty="0">
                <a:solidFill>
                  <a:schemeClr val="bg1"/>
                </a:solidFill>
                <a:effectLst/>
                <a:latin typeface="Arial" panose="020B0604020202020204" pitchFamily="34" charset="0"/>
              </a:rPr>
              <a:t> transportation service discovery site to include a ground-breaking trip planner. This is a critical step forward for our </a:t>
            </a:r>
            <a:r>
              <a:rPr lang="en-US" sz="1800" b="0" i="0" u="sng" strike="noStrike" dirty="0">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multi-phase roadmap</a:t>
            </a:r>
            <a:r>
              <a:rPr lang="en-US" sz="1800" b="0" i="0" u="none" strike="noStrike" dirty="0">
                <a:solidFill>
                  <a:schemeClr val="bg1"/>
                </a:solidFill>
                <a:effectLst/>
                <a:latin typeface="Arial" panose="020B0604020202020204" pitchFamily="34" charset="0"/>
              </a:rPr>
              <a:t> to increase mobility access across Pierce, King, and Snohomish Counties. </a:t>
            </a:r>
            <a:br>
              <a:rPr lang="en-US" sz="1800" b="0" i="0" u="none" strike="noStrike" dirty="0">
                <a:solidFill>
                  <a:schemeClr val="bg1"/>
                </a:solidFill>
                <a:effectLst/>
                <a:latin typeface="Arial" panose="020B0604020202020204" pitchFamily="34" charset="0"/>
              </a:rPr>
            </a:br>
            <a:br>
              <a:rPr lang="en-US" sz="1800" b="0" i="0" u="none" strike="noStrike" dirty="0">
                <a:solidFill>
                  <a:schemeClr val="bg1"/>
                </a:solidFill>
                <a:effectLst/>
                <a:latin typeface="Arial" panose="020B0604020202020204" pitchFamily="34" charset="0"/>
              </a:rPr>
            </a:br>
            <a:r>
              <a:rPr lang="en-US" sz="1800" b="0" i="0" u="none" strike="noStrike" dirty="0">
                <a:solidFill>
                  <a:schemeClr val="bg1"/>
                </a:solidFill>
                <a:effectLst/>
                <a:latin typeface="Arial" panose="020B0604020202020204" pitchFamily="34" charset="0"/>
              </a:rPr>
              <a:t>Our new trip planner focuses on services essential for older adults, people with disabilities, and rural transit riders. Another important project focus is ensuring accessibility for blind and low-vision travelers.</a:t>
            </a:r>
            <a:endParaRPr kumimoji="0" lang="en-US" sz="1800" b="1" i="0" u="none" strike="noStrike" kern="1200" cap="none" spc="0" normalizeH="0" baseline="0" noProof="0" dirty="0">
              <a:ln>
                <a:noFill/>
              </a:ln>
              <a:solidFill>
                <a:schemeClr val="bg1"/>
              </a:solidFill>
              <a:effectLst/>
              <a:uLnTx/>
              <a:uFillTx/>
              <a:latin typeface="Zurich  Bold Condensed Italic B" panose="020B0603020202030204" pitchFamily="34" charset="0"/>
              <a:ea typeface="+mn-ea"/>
              <a:cs typeface="+mn-cs"/>
            </a:endParaRPr>
          </a:p>
        </p:txBody>
      </p:sp>
      <p:sp>
        <p:nvSpPr>
          <p:cNvPr id="8" name="TextBox 7">
            <a:extLst>
              <a:ext uri="{FF2B5EF4-FFF2-40B4-BE49-F238E27FC236}">
                <a16:creationId xmlns:a16="http://schemas.microsoft.com/office/drawing/2014/main" id="{98B87F2C-A2E0-330A-E32F-037753C09D3B}"/>
              </a:ext>
              <a:ext uri="{C183D7F6-B498-43B3-948B-1728B52AA6E4}">
                <adec:decorative xmlns:adec="http://schemas.microsoft.com/office/drawing/2017/decorative" val="0"/>
              </a:ext>
            </a:extLst>
          </p:cNvPr>
          <p:cNvSpPr txBox="1"/>
          <p:nvPr/>
        </p:nvSpPr>
        <p:spPr>
          <a:xfrm>
            <a:off x="1730430" y="653860"/>
            <a:ext cx="9185256" cy="646331"/>
          </a:xfrm>
          <a:prstGeom prst="rect">
            <a:avLst/>
          </a:prstGeom>
          <a:noFill/>
        </p:spPr>
        <p:txBody>
          <a:bodyPr wrap="square" lIns="91440" tIns="45720" rIns="91440" bIns="45720" anchor="t">
            <a:spAutoFit/>
          </a:bodyPr>
          <a:lstStyle/>
          <a:p>
            <a:pPr algn="ctr">
              <a:spcBef>
                <a:spcPct val="50000"/>
              </a:spcBef>
            </a:pPr>
            <a:r>
              <a:rPr lang="en-US" sz="3600">
                <a:solidFill>
                  <a:schemeClr val="bg1"/>
                </a:solidFill>
                <a:latin typeface="Arial"/>
                <a:cs typeface="Arial"/>
              </a:rPr>
              <a:t>Coalition Approaches to Transit Technology</a:t>
            </a:r>
          </a:p>
        </p:txBody>
      </p:sp>
      <p:pic>
        <p:nvPicPr>
          <p:cNvPr id="15" name="Picture 14">
            <a:extLst>
              <a:ext uri="{FF2B5EF4-FFF2-40B4-BE49-F238E27FC236}">
                <a16:creationId xmlns:a16="http://schemas.microsoft.com/office/drawing/2014/main" id="{72E5D722-D64B-BD65-D09D-BD625DE9F68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2464" y="5946465"/>
            <a:ext cx="2933700" cy="431800"/>
          </a:xfrm>
          <a:prstGeom prst="rect">
            <a:avLst/>
          </a:prstGeom>
        </p:spPr>
      </p:pic>
      <p:pic>
        <p:nvPicPr>
          <p:cNvPr id="18" name="Picture 17">
            <a:extLst>
              <a:ext uri="{FF2B5EF4-FFF2-40B4-BE49-F238E27FC236}">
                <a16:creationId xmlns:a16="http://schemas.microsoft.com/office/drawing/2014/main" id="{497FA188-3C57-56D0-E3D9-376D62342E8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2600" y="5652553"/>
            <a:ext cx="1133803" cy="911489"/>
          </a:xfrm>
          <a:prstGeom prst="rect">
            <a:avLst/>
          </a:prstGeom>
        </p:spPr>
      </p:pic>
    </p:spTree>
    <p:extLst>
      <p:ext uri="{BB962C8B-B14F-4D97-AF65-F5344CB8AC3E}">
        <p14:creationId xmlns:p14="http://schemas.microsoft.com/office/powerpoint/2010/main" val="1971942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81E08694-94C5-D08D-46B0-EAC3D3B57835}"/>
            </a:ext>
          </a:extLst>
        </p:cNvPr>
        <p:cNvGrpSpPr/>
        <p:nvPr/>
      </p:nvGrpSpPr>
      <p:grpSpPr>
        <a:xfrm>
          <a:off x="0" y="0"/>
          <a:ext cx="0" cy="0"/>
          <a:chOff x="0" y="0"/>
          <a:chExt cx="0" cy="0"/>
        </a:xfrm>
      </p:grpSpPr>
      <p:sp>
        <p:nvSpPr>
          <p:cNvPr id="203" name="Google Shape;203;p24">
            <a:extLst>
              <a:ext uri="{FF2B5EF4-FFF2-40B4-BE49-F238E27FC236}">
                <a16:creationId xmlns:a16="http://schemas.microsoft.com/office/drawing/2014/main" id="{F0DECD6B-515D-B259-3DCC-14D6D547B844}"/>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lang="en-US" sz="1867">
              <a:solidFill>
                <a:schemeClr val="lt1"/>
              </a:solidFill>
              <a:latin typeface="Calibri"/>
              <a:ea typeface="Calibri"/>
              <a:cs typeface="Calibri"/>
              <a:sym typeface="Calibri"/>
            </a:endParaRPr>
          </a:p>
        </p:txBody>
      </p:sp>
      <p:sp>
        <p:nvSpPr>
          <p:cNvPr id="204" name="Google Shape;204;p24">
            <a:extLst>
              <a:ext uri="{FF2B5EF4-FFF2-40B4-BE49-F238E27FC236}">
                <a16:creationId xmlns:a16="http://schemas.microsoft.com/office/drawing/2014/main" id="{79F7FDFC-914F-1403-932D-44D4AA8E2052}"/>
              </a:ext>
              <a:ext uri="{C183D7F6-B498-43B3-948B-1728B52AA6E4}">
                <adec:decorative xmlns:adec="http://schemas.microsoft.com/office/drawing/2017/decorative" val="1"/>
              </a:ext>
            </a:extLst>
          </p:cNvPr>
          <p:cNvSpPr/>
          <p:nvPr/>
        </p:nvSpPr>
        <p:spPr>
          <a:xfrm flipH="1">
            <a:off x="0" y="0"/>
            <a:ext cx="12192000" cy="1576000"/>
          </a:xfrm>
          <a:prstGeom prst="rect">
            <a:avLst/>
          </a:prstGeom>
          <a:gradFill>
            <a:gsLst>
              <a:gs pos="0">
                <a:srgbClr val="000000">
                  <a:alpha val="95686"/>
                </a:srgbClr>
              </a:gs>
              <a:gs pos="100000">
                <a:srgbClr val="2F5496"/>
              </a:gs>
            </a:gsLst>
            <a:lin ang="8400134"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05" name="Google Shape;205;p24">
            <a:extLst>
              <a:ext uri="{FF2B5EF4-FFF2-40B4-BE49-F238E27FC236}">
                <a16:creationId xmlns:a16="http://schemas.microsoft.com/office/drawing/2014/main" id="{C36F28E8-E290-3118-6DD4-65A4BA61BF5B}"/>
              </a:ext>
              <a:ext uri="{C183D7F6-B498-43B3-948B-1728B52AA6E4}">
                <adec:decorative xmlns:adec="http://schemas.microsoft.com/office/drawing/2017/decorative" val="1"/>
              </a:ext>
            </a:extLst>
          </p:cNvPr>
          <p:cNvSpPr/>
          <p:nvPr/>
        </p:nvSpPr>
        <p:spPr>
          <a:xfrm rot="10800000" flipH="1">
            <a:off x="8128857" y="12"/>
            <a:ext cx="4063200" cy="1576400"/>
          </a:xfrm>
          <a:prstGeom prst="rect">
            <a:avLst/>
          </a:prstGeom>
          <a:gradFill>
            <a:gsLst>
              <a:gs pos="0">
                <a:srgbClr val="1F3864">
                  <a:alpha val="67843"/>
                </a:srgbClr>
              </a:gs>
              <a:gs pos="19000">
                <a:srgbClr val="1F3864">
                  <a:alpha val="67843"/>
                </a:srgbClr>
              </a:gs>
              <a:gs pos="100000">
                <a:srgbClr val="4472C4">
                  <a:alpha val="78823"/>
                </a:srgbClr>
              </a:gs>
            </a:gsLst>
            <a:lin ang="19200160"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06" name="Google Shape;206;p24">
            <a:extLst>
              <a:ext uri="{FF2B5EF4-FFF2-40B4-BE49-F238E27FC236}">
                <a16:creationId xmlns:a16="http://schemas.microsoft.com/office/drawing/2014/main" id="{7B182A57-0CED-198E-28FA-20F63D492C98}"/>
              </a:ext>
              <a:ext uri="{C183D7F6-B498-43B3-948B-1728B52AA6E4}">
                <adec:decorative xmlns:adec="http://schemas.microsoft.com/office/drawing/2017/decorative" val="1"/>
              </a:ext>
            </a:extLst>
          </p:cNvPr>
          <p:cNvSpPr/>
          <p:nvPr/>
        </p:nvSpPr>
        <p:spPr>
          <a:xfrm rot="5400000">
            <a:off x="5307801" y="-5307800"/>
            <a:ext cx="1576400" cy="12192000"/>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34"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A4014ADD-B6A4-B816-236B-6D63E4153DA8}"/>
              </a:ext>
            </a:extLst>
          </p:cNvPr>
          <p:cNvSpPr>
            <a:spLocks noGrp="1"/>
          </p:cNvSpPr>
          <p:nvPr>
            <p:ph type="title"/>
          </p:nvPr>
        </p:nvSpPr>
        <p:spPr>
          <a:xfrm>
            <a:off x="838200" y="-1325600"/>
            <a:ext cx="10515600" cy="1325600"/>
          </a:xfrm>
        </p:spPr>
        <p:txBody>
          <a:bodyPr spcFirstLastPara="1" wrap="square" lIns="68575" tIns="34275" rIns="68575" bIns="34275" anchor="b" anchorCtr="0">
            <a:normAutofit/>
          </a:bodyPr>
          <a:lstStyle/>
          <a:p>
            <a:r>
              <a:rPr lang="en-US" dirty="0"/>
              <a:t>Two examples of marketing materials in Chinese and English</a:t>
            </a:r>
          </a:p>
        </p:txBody>
      </p:sp>
      <p:pic>
        <p:nvPicPr>
          <p:cNvPr id="211" name="Google Shape;211;p24">
            <a:extLst>
              <a:ext uri="{FF2B5EF4-FFF2-40B4-BE49-F238E27FC236}">
                <a16:creationId xmlns:a16="http://schemas.microsoft.com/office/drawing/2014/main" id="{A55548ED-6545-4B1F-7B06-B531E7D57BE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938" y="208284"/>
            <a:ext cx="758527" cy="1162219"/>
          </a:xfrm>
          <a:prstGeom prst="rect">
            <a:avLst/>
          </a:prstGeom>
          <a:noFill/>
          <a:ln>
            <a:noFill/>
          </a:ln>
        </p:spPr>
      </p:pic>
      <p:pic>
        <p:nvPicPr>
          <p:cNvPr id="4" name="Picture 3" descr="Chinese Language Flier">
            <a:extLst>
              <a:ext uri="{FF2B5EF4-FFF2-40B4-BE49-F238E27FC236}">
                <a16:creationId xmlns:a16="http://schemas.microsoft.com/office/drawing/2014/main" id="{AD04CC42-E1D6-66F6-4330-49D6F40D1D6A}"/>
              </a:ext>
            </a:extLst>
          </p:cNvPr>
          <p:cNvPicPr>
            <a:picLocks noChangeAspect="1"/>
          </p:cNvPicPr>
          <p:nvPr/>
        </p:nvPicPr>
        <p:blipFill>
          <a:blip r:embed="rId4"/>
          <a:stretch>
            <a:fillRect/>
          </a:stretch>
        </p:blipFill>
        <p:spPr>
          <a:xfrm>
            <a:off x="1410483" y="0"/>
            <a:ext cx="5287959" cy="6858000"/>
          </a:xfrm>
          <a:prstGeom prst="rect">
            <a:avLst/>
          </a:prstGeom>
        </p:spPr>
      </p:pic>
      <p:pic>
        <p:nvPicPr>
          <p:cNvPr id="6" name="Picture 5" descr="Flier with orange and blue design. Mentions steps to plan trip, qr code, language interpretation, email and phone.">
            <a:extLst>
              <a:ext uri="{FF2B5EF4-FFF2-40B4-BE49-F238E27FC236}">
                <a16:creationId xmlns:a16="http://schemas.microsoft.com/office/drawing/2014/main" id="{36CD0D66-17C0-B8E9-2A5D-6007164F1731}"/>
              </a:ext>
            </a:extLst>
          </p:cNvPr>
          <p:cNvPicPr>
            <a:picLocks noChangeAspect="1"/>
          </p:cNvPicPr>
          <p:nvPr/>
        </p:nvPicPr>
        <p:blipFill>
          <a:blip r:embed="rId5"/>
          <a:srcRect t="1178"/>
          <a:stretch/>
        </p:blipFill>
        <p:spPr>
          <a:xfrm>
            <a:off x="6869845" y="0"/>
            <a:ext cx="5322156"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88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3AADF3BA-4613-735B-A2DD-C6697956DAD1}"/>
            </a:ext>
          </a:extLst>
        </p:cNvPr>
        <p:cNvGrpSpPr/>
        <p:nvPr/>
      </p:nvGrpSpPr>
      <p:grpSpPr>
        <a:xfrm>
          <a:off x="0" y="0"/>
          <a:ext cx="0" cy="0"/>
          <a:chOff x="0" y="0"/>
          <a:chExt cx="0" cy="0"/>
        </a:xfrm>
      </p:grpSpPr>
      <p:sp>
        <p:nvSpPr>
          <p:cNvPr id="179" name="Google Shape;179;p22">
            <a:extLst>
              <a:ext uri="{FF2B5EF4-FFF2-40B4-BE49-F238E27FC236}">
                <a16:creationId xmlns:a16="http://schemas.microsoft.com/office/drawing/2014/main" id="{45E2FF40-9546-AB93-A809-D44252FD3391}"/>
              </a:ext>
              <a:ext uri="{C183D7F6-B498-43B3-948B-1728B52AA6E4}">
                <adec:decorative xmlns:adec="http://schemas.microsoft.com/office/drawing/2017/decorative" val="1"/>
              </a:ext>
            </a:extLst>
          </p:cNvPr>
          <p:cNvSpPr/>
          <p:nvPr/>
        </p:nvSpPr>
        <p:spPr>
          <a:xfrm flipH="1">
            <a:off x="2" y="0"/>
            <a:ext cx="12191999" cy="1575955"/>
          </a:xfrm>
          <a:prstGeom prst="rect">
            <a:avLst/>
          </a:prstGeom>
          <a:gradFill>
            <a:gsLst>
              <a:gs pos="0">
                <a:srgbClr val="000000">
                  <a:alpha val="95686"/>
                </a:srgbClr>
              </a:gs>
              <a:gs pos="100000">
                <a:srgbClr val="2F5496"/>
              </a:gs>
            </a:gsLst>
            <a:lin ang="8400000"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180" name="Google Shape;180;p22">
            <a:extLst>
              <a:ext uri="{FF2B5EF4-FFF2-40B4-BE49-F238E27FC236}">
                <a16:creationId xmlns:a16="http://schemas.microsoft.com/office/drawing/2014/main" id="{D4F53EB9-5A4B-0D33-1683-FBF74601B46A}"/>
              </a:ext>
              <a:ext uri="{C183D7F6-B498-43B3-948B-1728B52AA6E4}">
                <adec:decorative xmlns:adec="http://schemas.microsoft.com/office/drawing/2017/decorative" val="1"/>
              </a:ext>
            </a:extLst>
          </p:cNvPr>
          <p:cNvSpPr/>
          <p:nvPr/>
        </p:nvSpPr>
        <p:spPr>
          <a:xfrm rot="10800000" flipH="1">
            <a:off x="8128858" y="1"/>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181" name="Google Shape;181;p22">
            <a:extLst>
              <a:ext uri="{FF2B5EF4-FFF2-40B4-BE49-F238E27FC236}">
                <a16:creationId xmlns:a16="http://schemas.microsoft.com/office/drawing/2014/main" id="{39C0FC5A-5065-9686-DAC2-C19AD43F24DF}"/>
              </a:ext>
              <a:ext uri="{C183D7F6-B498-43B3-948B-1728B52AA6E4}">
                <adec:decorative xmlns:adec="http://schemas.microsoft.com/office/drawing/2017/decorative" val="1"/>
              </a:ext>
            </a:extLst>
          </p:cNvPr>
          <p:cNvSpPr/>
          <p:nvPr/>
        </p:nvSpPr>
        <p:spPr>
          <a:xfrm rot="5400000">
            <a:off x="5307778" y="-5307778"/>
            <a:ext cx="1576447" cy="12192003"/>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182" name="Google Shape;182;p22">
            <a:extLst>
              <a:ext uri="{FF2B5EF4-FFF2-40B4-BE49-F238E27FC236}">
                <a16:creationId xmlns:a16="http://schemas.microsoft.com/office/drawing/2014/main" id="{86DCCC6C-8FB6-522B-9DDA-9A1253782889}"/>
              </a:ext>
            </a:extLst>
          </p:cNvPr>
          <p:cNvSpPr txBox="1">
            <a:spLocks noGrp="1"/>
          </p:cNvSpPr>
          <p:nvPr>
            <p:ph type="title"/>
          </p:nvPr>
        </p:nvSpPr>
        <p:spPr>
          <a:xfrm>
            <a:off x="1371598" y="355954"/>
            <a:ext cx="10044023" cy="877729"/>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pPr>
            <a:r>
              <a:rPr lang="en" sz="3600" dirty="0">
                <a:solidFill>
                  <a:srgbClr val="FFFFFF"/>
                </a:solidFill>
              </a:rPr>
              <a:t>Data Quality Assurance</a:t>
            </a:r>
            <a:endParaRPr lang="en-US" sz="1800" dirty="0"/>
          </a:p>
        </p:txBody>
      </p:sp>
      <p:pic>
        <p:nvPicPr>
          <p:cNvPr id="183" name="Google Shape;183;p22" descr="Logo for Find a Ride with the F shaped path map with blue and orange colords and then the words Find a Ride in all caps below it.">
            <a:extLst>
              <a:ext uri="{FF2B5EF4-FFF2-40B4-BE49-F238E27FC236}">
                <a16:creationId xmlns:a16="http://schemas.microsoft.com/office/drawing/2014/main" id="{DCC87FE7-867D-BBC6-EDA7-255BD9B66C36}"/>
              </a:ext>
            </a:extLst>
          </p:cNvPr>
          <p:cNvPicPr preferRelativeResize="0"/>
          <p:nvPr/>
        </p:nvPicPr>
        <p:blipFill rotWithShape="1">
          <a:blip r:embed="rId3">
            <a:alphaModFix/>
          </a:blip>
          <a:srcRect/>
          <a:stretch/>
        </p:blipFill>
        <p:spPr>
          <a:xfrm>
            <a:off x="248938" y="208284"/>
            <a:ext cx="758527" cy="1162219"/>
          </a:xfrm>
          <a:prstGeom prst="rect">
            <a:avLst/>
          </a:prstGeom>
          <a:noFill/>
          <a:ln>
            <a:noFill/>
          </a:ln>
        </p:spPr>
      </p:pic>
      <p:sp>
        <p:nvSpPr>
          <p:cNvPr id="13" name="Slide Number Placeholder 3">
            <a:extLst>
              <a:ext uri="{FF2B5EF4-FFF2-40B4-BE49-F238E27FC236}">
                <a16:creationId xmlns:a16="http://schemas.microsoft.com/office/drawing/2014/main" id="{393A6A5C-0945-CC0E-B6D3-ECE28911CEDC}"/>
              </a:ext>
            </a:extLst>
          </p:cNvPr>
          <p:cNvSpPr>
            <a:spLocks noGrp="1"/>
          </p:cNvSpPr>
          <p:nvPr>
            <p:ph type="sldNum" sz="quarter" idx="12"/>
          </p:nvPr>
        </p:nvSpPr>
        <p:spPr>
          <a:xfrm>
            <a:off x="8610600" y="6356350"/>
            <a:ext cx="2743200" cy="365125"/>
          </a:xfrm>
        </p:spPr>
        <p:txBody>
          <a:bodyPr/>
          <a:lstStyle/>
          <a:p>
            <a:fld id="{4CEC0622-2278-444C-BAED-2B16633ACDFC}" type="slidenum">
              <a:rPr lang="en-US" smtClean="0"/>
              <a:t>11</a:t>
            </a:fld>
            <a:endParaRPr lang="en-US" dirty="0"/>
          </a:p>
        </p:txBody>
      </p:sp>
      <p:sp>
        <p:nvSpPr>
          <p:cNvPr id="3" name="Arrow: Down 2" descr="Blue arrow">
            <a:extLst>
              <a:ext uri="{FF2B5EF4-FFF2-40B4-BE49-F238E27FC236}">
                <a16:creationId xmlns:a16="http://schemas.microsoft.com/office/drawing/2014/main" id="{E7A101EF-6B15-AA15-BCA7-0BBF5E7CE603}"/>
              </a:ext>
            </a:extLst>
          </p:cNvPr>
          <p:cNvSpPr/>
          <p:nvPr/>
        </p:nvSpPr>
        <p:spPr>
          <a:xfrm>
            <a:off x="4048463" y="1776479"/>
            <a:ext cx="2307150" cy="1094383"/>
          </a:xfrm>
          <a:prstGeom prst="downArrow">
            <a:avLst>
              <a:gd name="adj1" fmla="val 50000"/>
              <a:gd name="adj2" fmla="val 35000"/>
            </a:avLst>
          </a:prstGeom>
          <a:gradFill rotWithShape="1">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Arrow: Down 4">
            <a:extLst>
              <a:ext uri="{FF2B5EF4-FFF2-40B4-BE49-F238E27FC236}">
                <a16:creationId xmlns:a16="http://schemas.microsoft.com/office/drawing/2014/main" id="{2EF93A4A-DD74-0996-73FB-07A587F344E5}"/>
              </a:ext>
            </a:extLst>
          </p:cNvPr>
          <p:cNvSpPr txBox="1"/>
          <p:nvPr/>
        </p:nvSpPr>
        <p:spPr>
          <a:xfrm>
            <a:off x="4502909" y="1708774"/>
            <a:ext cx="1398257" cy="970902"/>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Mobility Management</a:t>
            </a:r>
          </a:p>
        </p:txBody>
      </p:sp>
      <p:sp>
        <p:nvSpPr>
          <p:cNvPr id="5" name="Arrow: Down 4" descr="Green arrow.">
            <a:extLst>
              <a:ext uri="{FF2B5EF4-FFF2-40B4-BE49-F238E27FC236}">
                <a16:creationId xmlns:a16="http://schemas.microsoft.com/office/drawing/2014/main" id="{B391B55D-3F2C-9B24-7BE5-59FDC38A438A}"/>
              </a:ext>
            </a:extLst>
          </p:cNvPr>
          <p:cNvSpPr/>
          <p:nvPr/>
        </p:nvSpPr>
        <p:spPr>
          <a:xfrm rot="10800000">
            <a:off x="4228054" y="4127118"/>
            <a:ext cx="2138823" cy="1651392"/>
          </a:xfrm>
          <a:prstGeom prst="downArrow">
            <a:avLst>
              <a:gd name="adj1" fmla="val 50000"/>
              <a:gd name="adj2" fmla="val 35000"/>
            </a:avLst>
          </a:prstGeom>
          <a:gradFill rotWithShape="1">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Arrow: Down 8">
            <a:extLst>
              <a:ext uri="{FF2B5EF4-FFF2-40B4-BE49-F238E27FC236}">
                <a16:creationId xmlns:a16="http://schemas.microsoft.com/office/drawing/2014/main" id="{889CB6AA-5119-268A-E418-894A2FCD6DAA}"/>
              </a:ext>
            </a:extLst>
          </p:cNvPr>
          <p:cNvSpPr txBox="1"/>
          <p:nvPr/>
        </p:nvSpPr>
        <p:spPr>
          <a:xfrm>
            <a:off x="4762759" y="4500977"/>
            <a:ext cx="1069411" cy="1091533"/>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Client and Community Feedback</a:t>
            </a:r>
          </a:p>
        </p:txBody>
      </p:sp>
      <p:sp>
        <p:nvSpPr>
          <p:cNvPr id="7" name="Arrow: Down 6" descr="Light blue arrow.">
            <a:extLst>
              <a:ext uri="{FF2B5EF4-FFF2-40B4-BE49-F238E27FC236}">
                <a16:creationId xmlns:a16="http://schemas.microsoft.com/office/drawing/2014/main" id="{037DBA47-7167-5FF2-8F8C-B3A07339B075}"/>
              </a:ext>
            </a:extLst>
          </p:cNvPr>
          <p:cNvSpPr/>
          <p:nvPr/>
        </p:nvSpPr>
        <p:spPr>
          <a:xfrm rot="5400000">
            <a:off x="6752250" y="2239051"/>
            <a:ext cx="1992378" cy="2531474"/>
          </a:xfrm>
          <a:prstGeom prst="downArrow">
            <a:avLst>
              <a:gd name="adj1" fmla="val 63236"/>
              <a:gd name="adj2" fmla="val 35000"/>
            </a:avLst>
          </a:prstGeom>
          <a:gradFill rotWithShape="1">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Arrow: Down 6">
            <a:extLst>
              <a:ext uri="{FF2B5EF4-FFF2-40B4-BE49-F238E27FC236}">
                <a16:creationId xmlns:a16="http://schemas.microsoft.com/office/drawing/2014/main" id="{8EDFE5B8-0FD3-FAC3-C036-1BF646A91F57}"/>
              </a:ext>
            </a:extLst>
          </p:cNvPr>
          <p:cNvSpPr txBox="1"/>
          <p:nvPr/>
        </p:nvSpPr>
        <p:spPr>
          <a:xfrm>
            <a:off x="7206193" y="3067526"/>
            <a:ext cx="1766067" cy="874524"/>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defTabSz="22225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Transit Agencies</a:t>
            </a:r>
          </a:p>
          <a:p>
            <a:pPr marL="0" marR="0" lvl="0" indent="0" defTabSz="22225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Non-Profit Agencies</a:t>
            </a:r>
          </a:p>
          <a:p>
            <a:pPr marL="0" marR="0" lvl="0" indent="0" defTabSz="222250" eaLnBrk="1" fontAlgn="auto" latinLnBrk="0" hangingPunct="1">
              <a:lnSpc>
                <a:spcPct val="10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Tribal Transportation</a:t>
            </a:r>
          </a:p>
        </p:txBody>
      </p:sp>
      <p:sp>
        <p:nvSpPr>
          <p:cNvPr id="9" name="Arrow: Down 8" descr="Orange arrow.">
            <a:extLst>
              <a:ext uri="{FF2B5EF4-FFF2-40B4-BE49-F238E27FC236}">
                <a16:creationId xmlns:a16="http://schemas.microsoft.com/office/drawing/2014/main" id="{4C3BF813-C28A-C05F-4FEF-3B323103F484}"/>
              </a:ext>
            </a:extLst>
          </p:cNvPr>
          <p:cNvSpPr/>
          <p:nvPr/>
        </p:nvSpPr>
        <p:spPr>
          <a:xfrm rot="16200000">
            <a:off x="2463344" y="2672645"/>
            <a:ext cx="1745167" cy="1664287"/>
          </a:xfrm>
          <a:prstGeom prst="downArrow">
            <a:avLst>
              <a:gd name="adj1" fmla="val 50000"/>
              <a:gd name="adj2" fmla="val 35000"/>
            </a:avLst>
          </a:prstGeom>
          <a:solidFill>
            <a:srgbClr val="ED7D31"/>
          </a:solidFill>
          <a:ln>
            <a:noFill/>
          </a:ln>
          <a:effectLst>
            <a:outerShdw blurRad="57150" dist="19050" dir="5400000" algn="ctr" rotWithShape="0">
              <a:srgbClr val="000000">
                <a:alpha val="63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Arrow: Down 10">
            <a:extLst>
              <a:ext uri="{FF2B5EF4-FFF2-40B4-BE49-F238E27FC236}">
                <a16:creationId xmlns:a16="http://schemas.microsoft.com/office/drawing/2014/main" id="{9363A617-79B8-6A68-94DB-DE52DBE47F14}"/>
              </a:ext>
            </a:extLst>
          </p:cNvPr>
          <p:cNvSpPr txBox="1"/>
          <p:nvPr/>
        </p:nvSpPr>
        <p:spPr>
          <a:xfrm>
            <a:off x="2666939" y="3140541"/>
            <a:ext cx="902233" cy="728494"/>
          </a:xfrm>
          <a:prstGeom prst="rect">
            <a:avLst/>
          </a:prstGeom>
          <a:solidFill>
            <a:srgbClr val="ED7D31"/>
          </a:solidFill>
          <a:ln>
            <a:noFill/>
          </a:ln>
          <a:effectLst/>
        </p:spPr>
        <p:txBody>
          <a:bodyPr spcFirstLastPara="0" vert="horz" wrap="square" lIns="35560" tIns="35560" rIns="35560" bIns="35560"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Coalition Partners</a:t>
            </a:r>
          </a:p>
        </p:txBody>
      </p:sp>
      <p:sp>
        <p:nvSpPr>
          <p:cNvPr id="11" name="Rectangle 10">
            <a:extLst>
              <a:ext uri="{FF2B5EF4-FFF2-40B4-BE49-F238E27FC236}">
                <a16:creationId xmlns:a16="http://schemas.microsoft.com/office/drawing/2014/main" id="{910C2D6C-28BF-EAFE-3541-6FC6D97F97E2}"/>
              </a:ext>
            </a:extLst>
          </p:cNvPr>
          <p:cNvSpPr/>
          <p:nvPr/>
        </p:nvSpPr>
        <p:spPr>
          <a:xfrm>
            <a:off x="4447068" y="3135640"/>
            <a:ext cx="1700797" cy="816831"/>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Quality</a:t>
            </a:r>
          </a:p>
        </p:txBody>
      </p:sp>
    </p:spTree>
    <p:extLst>
      <p:ext uri="{BB962C8B-B14F-4D97-AF65-F5344CB8AC3E}">
        <p14:creationId xmlns:p14="http://schemas.microsoft.com/office/powerpoint/2010/main" val="57182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8C174F-AC96-92BA-E309-450F0593CFC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Thanks to our project vendors </a:t>
            </a:r>
          </a:p>
        </p:txBody>
      </p:sp>
      <p:pic>
        <p:nvPicPr>
          <p:cNvPr id="3" name="Google Shape;227;p32" descr="Cambridge Systematics, Arcadis IBI Group and Trillium Optibus">
            <a:extLst>
              <a:ext uri="{FF2B5EF4-FFF2-40B4-BE49-F238E27FC236}">
                <a16:creationId xmlns:a16="http://schemas.microsoft.com/office/drawing/2014/main" id="{7DEA0B7A-C3D3-C09D-2C36-B6D931419065}"/>
              </a:ext>
            </a:extLst>
          </p:cNvPr>
          <p:cNvPicPr preferRelativeResize="0"/>
          <p:nvPr/>
        </p:nvPicPr>
        <p:blipFill>
          <a:blip r:embed="rId3">
            <a:alphaModFix/>
          </a:blip>
          <a:stretch>
            <a:fillRect/>
          </a:stretch>
        </p:blipFill>
        <p:spPr>
          <a:xfrm>
            <a:off x="1534325" y="1924819"/>
            <a:ext cx="4561675" cy="3490074"/>
          </a:xfrm>
          <a:prstGeom prst="rect">
            <a:avLst/>
          </a:prstGeom>
          <a:noFill/>
          <a:ln>
            <a:noFill/>
          </a:ln>
        </p:spPr>
      </p:pic>
      <p:pic>
        <p:nvPicPr>
          <p:cNvPr id="8" name="Picture 7" descr="Full Path">
            <a:extLst>
              <a:ext uri="{FF2B5EF4-FFF2-40B4-BE49-F238E27FC236}">
                <a16:creationId xmlns:a16="http://schemas.microsoft.com/office/drawing/2014/main" id="{ABCF418F-4035-B3F2-15E2-B8FEB0237483}"/>
              </a:ext>
            </a:extLst>
          </p:cNvPr>
          <p:cNvPicPr>
            <a:picLocks noChangeAspect="1"/>
          </p:cNvPicPr>
          <p:nvPr/>
        </p:nvPicPr>
        <p:blipFill>
          <a:blip r:embed="rId4"/>
          <a:stretch>
            <a:fillRect/>
          </a:stretch>
        </p:blipFill>
        <p:spPr>
          <a:xfrm>
            <a:off x="6670336" y="2293203"/>
            <a:ext cx="3414367" cy="1353331"/>
          </a:xfrm>
          <a:prstGeom prst="rect">
            <a:avLst/>
          </a:prstGeom>
        </p:spPr>
      </p:pic>
      <p:pic>
        <p:nvPicPr>
          <p:cNvPr id="10" name="Picture 9" descr="anthrotech">
            <a:extLst>
              <a:ext uri="{FF2B5EF4-FFF2-40B4-BE49-F238E27FC236}">
                <a16:creationId xmlns:a16="http://schemas.microsoft.com/office/drawing/2014/main" id="{8B068338-EFC7-2C78-CDC8-E04EB398D5A4}"/>
              </a:ext>
            </a:extLst>
          </p:cNvPr>
          <p:cNvPicPr>
            <a:picLocks noChangeAspect="1"/>
          </p:cNvPicPr>
          <p:nvPr/>
        </p:nvPicPr>
        <p:blipFill>
          <a:blip r:embed="rId5"/>
          <a:stretch>
            <a:fillRect/>
          </a:stretch>
        </p:blipFill>
        <p:spPr>
          <a:xfrm>
            <a:off x="6670336" y="4093185"/>
            <a:ext cx="3490092" cy="768090"/>
          </a:xfrm>
          <a:prstGeom prst="rect">
            <a:avLst/>
          </a:prstGeom>
        </p:spPr>
      </p:pic>
      <p:pic>
        <p:nvPicPr>
          <p:cNvPr id="4" name="Google Shape;211;p24">
            <a:extLst>
              <a:ext uri="{FF2B5EF4-FFF2-40B4-BE49-F238E27FC236}">
                <a16:creationId xmlns:a16="http://schemas.microsoft.com/office/drawing/2014/main" id="{0C8DD977-4633-31D7-8EEA-7C7401803BA4}"/>
              </a:ex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248938" y="208284"/>
            <a:ext cx="758527" cy="1162219"/>
          </a:xfrm>
          <a:prstGeom prst="rect">
            <a:avLst/>
          </a:prstGeom>
          <a:noFill/>
          <a:ln>
            <a:noFill/>
          </a:ln>
        </p:spPr>
      </p:pic>
    </p:spTree>
    <p:extLst>
      <p:ext uri="{BB962C8B-B14F-4D97-AF65-F5344CB8AC3E}">
        <p14:creationId xmlns:p14="http://schemas.microsoft.com/office/powerpoint/2010/main" val="402068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8C174F-AC96-92BA-E309-450F0593CFC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Thanks to our funding partners</a:t>
            </a:r>
          </a:p>
        </p:txBody>
      </p:sp>
      <p:sp>
        <p:nvSpPr>
          <p:cNvPr id="15" name="Content Placeholder 3">
            <a:extLst>
              <a:ext uri="{FF2B5EF4-FFF2-40B4-BE49-F238E27FC236}">
                <a16:creationId xmlns:a16="http://schemas.microsoft.com/office/drawing/2014/main" id="{221CF5FE-F662-30A7-870C-91678D51831B}"/>
              </a:ext>
            </a:extLst>
          </p:cNvPr>
          <p:cNvSpPr txBox="1">
            <a:spLocks/>
          </p:cNvSpPr>
          <p:nvPr/>
        </p:nvSpPr>
        <p:spPr>
          <a:xfrm>
            <a:off x="892750" y="1727949"/>
            <a:ext cx="33869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pPr marL="0" indent="0">
              <a:buNone/>
            </a:pPr>
            <a:r>
              <a:rPr lang="en-US" sz="2400" dirty="0"/>
              <a:t>We received Phase 1 funding through 2027 from WSDOT. </a:t>
            </a:r>
          </a:p>
          <a:p>
            <a:pPr marL="0" indent="0">
              <a:buNone/>
            </a:pPr>
            <a:endParaRPr lang="en-US" sz="2400" dirty="0"/>
          </a:p>
          <a:p>
            <a:pPr marL="0" indent="0">
              <a:buNone/>
            </a:pPr>
            <a:r>
              <a:rPr lang="en-US" sz="2400" dirty="0"/>
              <a:t>We were selected for Phase 2 funding through the FTA ICAM grant in June 2024. </a:t>
            </a:r>
          </a:p>
        </p:txBody>
      </p:sp>
      <p:sp>
        <p:nvSpPr>
          <p:cNvPr id="11" name="Rectangle 10">
            <a:extLst>
              <a:ext uri="{FF2B5EF4-FFF2-40B4-BE49-F238E27FC236}">
                <a16:creationId xmlns:a16="http://schemas.microsoft.com/office/drawing/2014/main" id="{FADC25B3-115E-906D-D429-7250AEB7CDFE}"/>
              </a:ext>
              <a:ext uri="{C183D7F6-B498-43B3-948B-1728B52AA6E4}">
                <adec:decorative xmlns:adec="http://schemas.microsoft.com/office/drawing/2017/decorative" val="1"/>
              </a:ext>
            </a:extLst>
          </p:cNvPr>
          <p:cNvSpPr/>
          <p:nvPr/>
        </p:nvSpPr>
        <p:spPr>
          <a:xfrm>
            <a:off x="6251482" y="1895079"/>
            <a:ext cx="2169994" cy="1587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King County Metro, Sound Transit, and WSDOT">
            <a:extLst>
              <a:ext uri="{FF2B5EF4-FFF2-40B4-BE49-F238E27FC236}">
                <a16:creationId xmlns:a16="http://schemas.microsoft.com/office/drawing/2014/main" id="{E4B53AE9-8A52-6A46-535E-4D046B314517}"/>
              </a:ext>
            </a:extLst>
          </p:cNvPr>
          <p:cNvPicPr>
            <a:picLocks noChangeAspect="1"/>
          </p:cNvPicPr>
          <p:nvPr/>
        </p:nvPicPr>
        <p:blipFill rotWithShape="1">
          <a:blip r:embed="rId3"/>
          <a:srcRect l="42486" t="32882" r="4621" b="-7330"/>
          <a:stretch/>
        </p:blipFill>
        <p:spPr>
          <a:xfrm>
            <a:off x="4880773" y="1806072"/>
            <a:ext cx="6914358" cy="2580784"/>
          </a:xfrm>
          <a:prstGeom prst="rect">
            <a:avLst/>
          </a:prstGeom>
        </p:spPr>
      </p:pic>
      <p:pic>
        <p:nvPicPr>
          <p:cNvPr id="16" name="Picture 2" descr="Disability Empowerment Center">
            <a:extLst>
              <a:ext uri="{FF2B5EF4-FFF2-40B4-BE49-F238E27FC236}">
                <a16:creationId xmlns:a16="http://schemas.microsoft.com/office/drawing/2014/main" id="{80AD0D83-BA97-3B3A-692B-D4CF37A2A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781" y="3636109"/>
            <a:ext cx="1892116" cy="7437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opelink and Aging &amp; Disability Services">
            <a:extLst>
              <a:ext uri="{FF2B5EF4-FFF2-40B4-BE49-F238E27FC236}">
                <a16:creationId xmlns:a16="http://schemas.microsoft.com/office/drawing/2014/main" id="{FEFE595B-6F96-54D0-A964-9B4DF0D308AA}"/>
              </a:ext>
            </a:extLst>
          </p:cNvPr>
          <p:cNvPicPr>
            <a:picLocks noChangeAspect="1"/>
          </p:cNvPicPr>
          <p:nvPr/>
        </p:nvPicPr>
        <p:blipFill rotWithShape="1">
          <a:blip r:embed="rId3"/>
          <a:srcRect l="4670" t="32882" r="57606" b="5066"/>
          <a:stretch/>
        </p:blipFill>
        <p:spPr>
          <a:xfrm>
            <a:off x="7260176" y="3042084"/>
            <a:ext cx="4599296" cy="2006193"/>
          </a:xfrm>
          <a:prstGeom prst="rect">
            <a:avLst/>
          </a:prstGeom>
        </p:spPr>
      </p:pic>
      <p:pic>
        <p:nvPicPr>
          <p:cNvPr id="4" name="Google Shape;211;p24">
            <a:extLst>
              <a:ext uri="{FF2B5EF4-FFF2-40B4-BE49-F238E27FC236}">
                <a16:creationId xmlns:a16="http://schemas.microsoft.com/office/drawing/2014/main" id="{19CF4BFA-B07E-3305-6343-87B9B2766B4A}"/>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8938" y="208284"/>
            <a:ext cx="758527" cy="1162219"/>
          </a:xfrm>
          <a:prstGeom prst="rect">
            <a:avLst/>
          </a:prstGeom>
          <a:noFill/>
          <a:ln>
            <a:noFill/>
          </a:ln>
        </p:spPr>
      </p:pic>
      <p:pic>
        <p:nvPicPr>
          <p:cNvPr id="1026" name="Picture 2" descr="USAging Logo&#10;">
            <a:extLst>
              <a:ext uri="{FF2B5EF4-FFF2-40B4-BE49-F238E27FC236}">
                <a16:creationId xmlns:a16="http://schemas.microsoft.com/office/drawing/2014/main" id="{263F8B31-E6B6-3E10-700C-34414841D1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266" y="4762537"/>
            <a:ext cx="1880418" cy="94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4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709589-72D7-47ED-81FF-034BB0E3A16A}"/>
              </a:ext>
            </a:extLst>
          </p:cNvPr>
          <p:cNvSpPr txBox="1"/>
          <p:nvPr/>
        </p:nvSpPr>
        <p:spPr>
          <a:xfrm>
            <a:off x="938629" y="1805885"/>
            <a:ext cx="6676704" cy="3535083"/>
          </a:xfrm>
          <a:prstGeom prst="rect">
            <a:avLst/>
          </a:prstGeom>
        </p:spPr>
        <p:txBody>
          <a:bodyPr vert="horz" lIns="91440" tIns="45720" rIns="91440" bIns="45720" rtlCol="0" anchor="t">
            <a:noAutofit/>
          </a:bodyPr>
          <a:lstStyle/>
          <a:p>
            <a:pPr>
              <a:lnSpc>
                <a:spcPct val="90000"/>
              </a:lnSpc>
              <a:spcBef>
                <a:spcPts val="1000"/>
              </a:spcBef>
            </a:pPr>
            <a:r>
              <a:rPr lang="en-US" dirty="0">
                <a:latin typeface="Arial" panose="020B0604020202020204" pitchFamily="34" charset="0"/>
                <a:cs typeface="Arial" panose="020B0604020202020204" pitchFamily="34" charset="0"/>
              </a:rPr>
              <a:t>Your feedback fuels our commitment to excellence and drives us to continually enhance the trip planning experience.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Encourage community members to provide feedback by emailing FindARide@hopelink.org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a:lnSpc>
                <a:spcPct val="90000"/>
              </a:lnSpc>
              <a:spcBef>
                <a:spcPts val="1000"/>
              </a:spcBef>
            </a:pPr>
            <a:r>
              <a:rPr lang="en-US" b="1" dirty="0">
                <a:latin typeface="Arial" panose="020B0604020202020204" pitchFamily="34" charset="0"/>
                <a:cs typeface="Arial" panose="020B0604020202020204" pitchFamily="34" charset="0"/>
              </a:rPr>
              <a:t>Laura Loe</a:t>
            </a:r>
          </a:p>
          <a:p>
            <a:pPr>
              <a:lnSpc>
                <a:spcPct val="90000"/>
              </a:lnSpc>
              <a:spcBef>
                <a:spcPts val="1000"/>
              </a:spcBef>
            </a:pPr>
            <a:r>
              <a:rPr lang="en-US" dirty="0">
                <a:latin typeface="Arial" panose="020B0604020202020204" pitchFamily="34" charset="0"/>
                <a:cs typeface="Arial" panose="020B0604020202020204" pitchFamily="34" charset="0"/>
              </a:rPr>
              <a:t>Program Manager, Find a Ride, Hopelink</a:t>
            </a:r>
            <a:br>
              <a:rPr lang="en-US" dirty="0">
                <a:latin typeface="Arial" panose="020B0604020202020204" pitchFamily="34" charset="0"/>
                <a:cs typeface="Arial" panose="020B0604020202020204" pitchFamily="34" charset="0"/>
              </a:rPr>
            </a:br>
            <a:r>
              <a:rPr lang="en-US" u="sng" dirty="0">
                <a:latin typeface="Arial" panose="020B0604020202020204" pitchFamily="34" charset="0"/>
                <a:cs typeface="Arial" panose="020B0604020202020204" pitchFamily="34" charset="0"/>
                <a:hlinkClick r:id="rId3"/>
              </a:rPr>
              <a:t>LLoe@hopelink.org</a:t>
            </a:r>
            <a:r>
              <a:rPr lang="en-US" u="sng" dirty="0">
                <a:latin typeface="Arial" panose="020B0604020202020204" pitchFamily="34" charset="0"/>
                <a:cs typeface="Arial" panose="020B0604020202020204" pitchFamily="34" charset="0"/>
              </a:rPr>
              <a:t>  </a:t>
            </a:r>
          </a:p>
          <a:p>
            <a:pPr>
              <a:lnSpc>
                <a:spcPct val="90000"/>
              </a:lnSpc>
              <a:spcBef>
                <a:spcPts val="1000"/>
              </a:spcBef>
            </a:pPr>
            <a:endParaRPr lang="en-US" b="1" dirty="0">
              <a:latin typeface="Arial" panose="020B0604020202020204" pitchFamily="34" charset="0"/>
              <a:cs typeface="Arial" panose="020B0604020202020204" pitchFamily="34" charset="0"/>
            </a:endParaRPr>
          </a:p>
          <a:p>
            <a:pPr marL="0" marR="0" algn="l">
              <a:buNone/>
            </a:pPr>
            <a:r>
              <a:rPr lang="en-US" b="1" dirty="0">
                <a:latin typeface="Arial" panose="020B0604020202020204" pitchFamily="34" charset="0"/>
                <a:cs typeface="Arial" panose="020B0604020202020204" pitchFamily="34" charset="0"/>
              </a:rPr>
              <a:t>Staci Sahoo</a:t>
            </a:r>
            <a:endParaRPr lang="en-US" dirty="0">
              <a:solidFill>
                <a:srgbClr val="242424"/>
              </a:solidFill>
              <a:latin typeface="Arial" panose="020B0604020202020204" pitchFamily="34" charset="0"/>
              <a:cs typeface="Arial" panose="020B0604020202020204" pitchFamily="34" charset="0"/>
            </a:endParaRPr>
          </a:p>
          <a:p>
            <a:pPr marL="0" marR="0" algn="l">
              <a:buNone/>
            </a:pPr>
            <a:r>
              <a:rPr lang="en-US" b="0" i="0" dirty="0">
                <a:solidFill>
                  <a:srgbClr val="242424"/>
                </a:solidFill>
                <a:effectLst/>
                <a:latin typeface="Arial" panose="020B0604020202020204" pitchFamily="34" charset="0"/>
                <a:cs typeface="Arial" panose="020B0604020202020204" pitchFamily="34" charset="0"/>
              </a:rPr>
              <a:t>Director, Mobility Management, Hopelink</a:t>
            </a:r>
          </a:p>
          <a:p>
            <a:pPr marL="0" marR="0" algn="l">
              <a:buNone/>
            </a:pPr>
            <a:r>
              <a:rPr lang="en-US" b="0" i="0" dirty="0">
                <a:solidFill>
                  <a:srgbClr val="242424"/>
                </a:solidFill>
                <a:effectLst/>
                <a:latin typeface="Arial" panose="020B0604020202020204" pitchFamily="34" charset="0"/>
                <a:cs typeface="Arial" panose="020B0604020202020204" pitchFamily="34" charset="0"/>
                <a:hlinkClick r:id="rId4"/>
              </a:rPr>
              <a:t>SSahoo@hopelink.org</a:t>
            </a:r>
            <a:endParaRPr lang="en-US" b="0" i="0" dirty="0">
              <a:solidFill>
                <a:srgbClr val="242424"/>
              </a:solidFill>
              <a:effectLst/>
              <a:latin typeface="Arial" panose="020B0604020202020204" pitchFamily="34" charset="0"/>
              <a:cs typeface="Arial" panose="020B0604020202020204" pitchFamily="34" charset="0"/>
            </a:endParaRPr>
          </a:p>
          <a:p>
            <a:pPr marL="0" marR="0" algn="l">
              <a:buNone/>
            </a:pPr>
            <a:endParaRPr lang="en-US" b="0" i="0" dirty="0">
              <a:solidFill>
                <a:srgbClr val="242424"/>
              </a:solidFill>
              <a:effectLst/>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oogle Shape;211;p24" descr="Logo for Find a Ride with the F shaped path map with blue and orange colords and then the words Find a Ride in all caps below it.">
            <a:extLst>
              <a:ext uri="{FF2B5EF4-FFF2-40B4-BE49-F238E27FC236}">
                <a16:creationId xmlns:a16="http://schemas.microsoft.com/office/drawing/2014/main" id="{D98A3CB9-DD19-F051-C0A1-8F5739C97281}"/>
              </a:ext>
            </a:extLst>
          </p:cNvPr>
          <p:cNvPicPr preferRelativeResize="0"/>
          <p:nvPr/>
        </p:nvPicPr>
        <p:blipFill rotWithShape="1">
          <a:blip r:embed="rId5"/>
          <a:stretch/>
        </p:blipFill>
        <p:spPr>
          <a:xfrm>
            <a:off x="9307199" y="652379"/>
            <a:ext cx="1491401" cy="2130675"/>
          </a:xfrm>
          <a:prstGeom prst="rect">
            <a:avLst/>
          </a:prstGeom>
          <a:noFill/>
        </p:spPr>
      </p:pic>
      <p:sp>
        <p:nvSpPr>
          <p:cNvPr id="6" name="Title 5">
            <a:extLst>
              <a:ext uri="{FF2B5EF4-FFF2-40B4-BE49-F238E27FC236}">
                <a16:creationId xmlns:a16="http://schemas.microsoft.com/office/drawing/2014/main" id="{2661E022-B912-32E6-5840-7B79CEC65308}"/>
              </a:ext>
            </a:extLst>
          </p:cNvPr>
          <p:cNvSpPr>
            <a:spLocks noGrp="1"/>
          </p:cNvSpPr>
          <p:nvPr>
            <p:ph type="title"/>
          </p:nvPr>
        </p:nvSpPr>
        <p:spPr/>
        <p:txBody>
          <a:bodyPr>
            <a:normAutofit/>
          </a:bodyPr>
          <a:lstStyle/>
          <a:p>
            <a:r>
              <a:rPr lang="en-US" sz="5400" b="1" dirty="0">
                <a:solidFill>
                  <a:schemeClr val="accent1">
                    <a:lumMod val="75000"/>
                  </a:schemeClr>
                </a:solidFill>
              </a:rPr>
              <a:t>Thank you! </a:t>
            </a:r>
          </a:p>
        </p:txBody>
      </p:sp>
      <p:pic>
        <p:nvPicPr>
          <p:cNvPr id="5" name="Picture 4">
            <a:extLst>
              <a:ext uri="{FF2B5EF4-FFF2-40B4-BE49-F238E27FC236}">
                <a16:creationId xmlns:a16="http://schemas.microsoft.com/office/drawing/2014/main" id="{F67E2DA8-4167-4770-3FB5-4A51217DEC3F}"/>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1733" y="4651635"/>
            <a:ext cx="2261814" cy="483355"/>
          </a:xfrm>
          <a:prstGeom prst="rect">
            <a:avLst/>
          </a:prstGeom>
        </p:spPr>
      </p:pic>
      <p:pic>
        <p:nvPicPr>
          <p:cNvPr id="7" name="Picture 6">
            <a:extLst>
              <a:ext uri="{FF2B5EF4-FFF2-40B4-BE49-F238E27FC236}">
                <a16:creationId xmlns:a16="http://schemas.microsoft.com/office/drawing/2014/main" id="{ED744C92-B9F5-587E-432C-46906BA84EE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9715" y="3921082"/>
            <a:ext cx="2933700" cy="431800"/>
          </a:xfrm>
          <a:prstGeom prst="rect">
            <a:avLst/>
          </a:prstGeom>
        </p:spPr>
      </p:pic>
      <p:pic>
        <p:nvPicPr>
          <p:cNvPr id="8" name="Picture 7">
            <a:extLst>
              <a:ext uri="{FF2B5EF4-FFF2-40B4-BE49-F238E27FC236}">
                <a16:creationId xmlns:a16="http://schemas.microsoft.com/office/drawing/2014/main" id="{CE02FB10-CE29-5BDA-75B9-16FF342AE80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1160" y="5756199"/>
            <a:ext cx="1133803" cy="911489"/>
          </a:xfrm>
          <a:prstGeom prst="rect">
            <a:avLst/>
          </a:prstGeom>
        </p:spPr>
      </p:pic>
      <p:pic>
        <p:nvPicPr>
          <p:cNvPr id="9" name="Picture 8">
            <a:extLst>
              <a:ext uri="{FF2B5EF4-FFF2-40B4-BE49-F238E27FC236}">
                <a16:creationId xmlns:a16="http://schemas.microsoft.com/office/drawing/2014/main" id="{63C18E9F-70BF-2991-B30A-C157BC59069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0272" y="5294132"/>
            <a:ext cx="1133803" cy="911489"/>
          </a:xfrm>
          <a:prstGeom prst="rect">
            <a:avLst/>
          </a:prstGeom>
        </p:spPr>
      </p:pic>
    </p:spTree>
    <p:extLst>
      <p:ext uri="{BB962C8B-B14F-4D97-AF65-F5344CB8AC3E}">
        <p14:creationId xmlns:p14="http://schemas.microsoft.com/office/powerpoint/2010/main" val="127255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8C174F-AC96-92BA-E309-450F0593CFC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Inclusive Planning: Then &amp; Now</a:t>
            </a:r>
          </a:p>
        </p:txBody>
      </p:sp>
      <p:sp>
        <p:nvSpPr>
          <p:cNvPr id="6" name="Content Placeholder 2">
            <a:extLst>
              <a:ext uri="{FF2B5EF4-FFF2-40B4-BE49-F238E27FC236}">
                <a16:creationId xmlns:a16="http://schemas.microsoft.com/office/drawing/2014/main" id="{1CD5294C-071C-68CA-51AB-288126F073DB}"/>
              </a:ext>
            </a:extLst>
          </p:cNvPr>
          <p:cNvSpPr txBox="1">
            <a:spLocks/>
          </p:cNvSpPr>
          <p:nvPr/>
        </p:nvSpPr>
        <p:spPr>
          <a:xfrm>
            <a:off x="1952459" y="3590158"/>
            <a:ext cx="77724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000" i="1" dirty="0">
                <a:solidFill>
                  <a:schemeClr val="tx1">
                    <a:lumMod val="50000"/>
                    <a:lumOff val="50000"/>
                  </a:schemeClr>
                </a:solidFill>
              </a:rPr>
              <a:t>Transit Planning 4 All </a:t>
            </a:r>
            <a:r>
              <a:rPr lang="en-US" sz="2000" dirty="0">
                <a:solidFill>
                  <a:schemeClr val="tx1">
                    <a:lumMod val="50000"/>
                    <a:lumOff val="50000"/>
                  </a:schemeClr>
                </a:solidFill>
              </a:rPr>
              <a:t>Grant (2018-2020)</a:t>
            </a:r>
          </a:p>
          <a:p>
            <a:pPr marL="457200" indent="-457200"/>
            <a:r>
              <a:rPr lang="en-US" sz="2000" dirty="0">
                <a:solidFill>
                  <a:schemeClr val="tx1">
                    <a:lumMod val="50000"/>
                    <a:lumOff val="50000"/>
                  </a:schemeClr>
                </a:solidFill>
              </a:rPr>
              <a:t>Evaluated “how do older adults, people with disabilities, and caregivers find and secure transportation?”</a:t>
            </a:r>
          </a:p>
          <a:p>
            <a:pPr marL="457200" indent="-457200"/>
            <a:endParaRPr lang="en-US" sz="2000" dirty="0">
              <a:solidFill>
                <a:schemeClr val="tx1">
                  <a:lumMod val="50000"/>
                  <a:lumOff val="50000"/>
                </a:schemeClr>
              </a:solidFill>
            </a:endParaRPr>
          </a:p>
        </p:txBody>
      </p:sp>
      <p:pic>
        <p:nvPicPr>
          <p:cNvPr id="8" name="Picture 7" descr="Colorful illustrated thoughts and roadmap of results from Inclusive Planning Process. ">
            <a:extLst>
              <a:ext uri="{FF2B5EF4-FFF2-40B4-BE49-F238E27FC236}">
                <a16:creationId xmlns:a16="http://schemas.microsoft.com/office/drawing/2014/main" id="{598D7B9E-28D0-9886-C802-07C42091F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553" y="1905409"/>
            <a:ext cx="8672875" cy="3611875"/>
          </a:xfrm>
          <a:prstGeom prst="rect">
            <a:avLst/>
          </a:prstGeom>
        </p:spPr>
      </p:pic>
      <p:pic>
        <p:nvPicPr>
          <p:cNvPr id="9" name="Picture 8">
            <a:extLst>
              <a:ext uri="{FF2B5EF4-FFF2-40B4-BE49-F238E27FC236}">
                <a16:creationId xmlns:a16="http://schemas.microsoft.com/office/drawing/2014/main" id="{CAC6E4FA-9429-F907-5C70-139DDB5311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33018" y="5686561"/>
            <a:ext cx="972655" cy="778941"/>
          </a:xfrm>
          <a:prstGeom prst="rect">
            <a:avLst/>
          </a:prstGeom>
        </p:spPr>
      </p:pic>
      <p:pic>
        <p:nvPicPr>
          <p:cNvPr id="3" name="Google Shape;211;p24">
            <a:extLst>
              <a:ext uri="{FF2B5EF4-FFF2-40B4-BE49-F238E27FC236}">
                <a16:creationId xmlns:a16="http://schemas.microsoft.com/office/drawing/2014/main" id="{61883097-436E-2441-7AB3-6267D97C2B5A}"/>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8938" y="208284"/>
            <a:ext cx="758527" cy="1162219"/>
          </a:xfrm>
          <a:prstGeom prst="rect">
            <a:avLst/>
          </a:prstGeom>
          <a:noFill/>
          <a:ln>
            <a:noFill/>
          </a:ln>
        </p:spPr>
      </p:pic>
      <p:sp>
        <p:nvSpPr>
          <p:cNvPr id="4" name="TextBox 3">
            <a:extLst>
              <a:ext uri="{FF2B5EF4-FFF2-40B4-BE49-F238E27FC236}">
                <a16:creationId xmlns:a16="http://schemas.microsoft.com/office/drawing/2014/main" id="{9B992C63-D651-84E1-EEA2-8484F1496025}"/>
              </a:ext>
            </a:extLst>
          </p:cNvPr>
          <p:cNvSpPr txBox="1"/>
          <p:nvPr/>
        </p:nvSpPr>
        <p:spPr>
          <a:xfrm>
            <a:off x="2857697" y="5889877"/>
            <a:ext cx="6237385" cy="338554"/>
          </a:xfrm>
          <a:prstGeom prst="rect">
            <a:avLst/>
          </a:prstGeom>
          <a:noFill/>
        </p:spPr>
        <p:txBody>
          <a:bodyPr wrap="square" rtlCol="0">
            <a:spAutoFit/>
          </a:bodyPr>
          <a:lstStyle/>
          <a:p>
            <a:r>
              <a:rPr lang="en-US" sz="1600" dirty="0"/>
              <a:t>Learn more at </a:t>
            </a:r>
            <a:r>
              <a:rPr lang="en-US" sz="1600" dirty="0">
                <a:hlinkClick r:id="rId6"/>
              </a:rPr>
              <a:t>https://www.kcmobility.org/kcmc-inclusive-planning-grant</a:t>
            </a:r>
            <a:endParaRPr lang="en-US" sz="1600" dirty="0"/>
          </a:p>
        </p:txBody>
      </p:sp>
    </p:spTree>
    <p:extLst>
      <p:ext uri="{BB962C8B-B14F-4D97-AF65-F5344CB8AC3E}">
        <p14:creationId xmlns:p14="http://schemas.microsoft.com/office/powerpoint/2010/main" val="327036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878CBA-3DD8-8283-82EC-CE60A732ABC3}"/>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F9E88C5-E8AD-BEAD-3998-ECDAF8BD4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0835E24-CB74-7139-B20C-D1707A895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F447335-8362-FF37-CA51-FF8E87C32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A471377-BEE1-B11D-3908-2EEE55D56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26713D-9578-1A17-0E0F-DB3A96286237}"/>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Inclusive Planning Report</a:t>
            </a:r>
          </a:p>
        </p:txBody>
      </p:sp>
      <p:sp>
        <p:nvSpPr>
          <p:cNvPr id="7" name="TextBox 6">
            <a:extLst>
              <a:ext uri="{FF2B5EF4-FFF2-40B4-BE49-F238E27FC236}">
                <a16:creationId xmlns:a16="http://schemas.microsoft.com/office/drawing/2014/main" id="{F5A710E7-EB4A-12E6-B168-153B11B81585}"/>
              </a:ext>
            </a:extLst>
          </p:cNvPr>
          <p:cNvSpPr txBox="1"/>
          <p:nvPr/>
        </p:nvSpPr>
        <p:spPr>
          <a:xfrm>
            <a:off x="2705297" y="5737477"/>
            <a:ext cx="6237385" cy="338554"/>
          </a:xfrm>
          <a:prstGeom prst="rect">
            <a:avLst/>
          </a:prstGeom>
          <a:noFill/>
        </p:spPr>
        <p:txBody>
          <a:bodyPr wrap="square" rtlCol="0">
            <a:spAutoFit/>
          </a:bodyPr>
          <a:lstStyle/>
          <a:p>
            <a:r>
              <a:rPr lang="en-US" sz="1600" dirty="0"/>
              <a:t>Learn more at </a:t>
            </a:r>
            <a:r>
              <a:rPr lang="en-US" sz="1600" dirty="0">
                <a:hlinkClick r:id="rId3"/>
              </a:rPr>
              <a:t>https://www.kcmobility.org/kcmc-inclusive-planning-grant</a:t>
            </a:r>
            <a:endParaRPr lang="en-US" sz="1600" dirty="0"/>
          </a:p>
        </p:txBody>
      </p:sp>
      <p:pic>
        <p:nvPicPr>
          <p:cNvPr id="9" name="Picture 8">
            <a:extLst>
              <a:ext uri="{FF2B5EF4-FFF2-40B4-BE49-F238E27FC236}">
                <a16:creationId xmlns:a16="http://schemas.microsoft.com/office/drawing/2014/main" id="{D2551661-D11D-3C84-49F7-657F49AE49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33018" y="5686561"/>
            <a:ext cx="972655" cy="778941"/>
          </a:xfrm>
          <a:prstGeom prst="rect">
            <a:avLst/>
          </a:prstGeom>
        </p:spPr>
      </p:pic>
      <p:pic>
        <p:nvPicPr>
          <p:cNvPr id="3" name="Google Shape;211;p24">
            <a:extLst>
              <a:ext uri="{FF2B5EF4-FFF2-40B4-BE49-F238E27FC236}">
                <a16:creationId xmlns:a16="http://schemas.microsoft.com/office/drawing/2014/main" id="{28143BF8-CCCD-7272-1111-46C5C9E48C16}"/>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48938" y="208284"/>
            <a:ext cx="758527" cy="1162219"/>
          </a:xfrm>
          <a:prstGeom prst="rect">
            <a:avLst/>
          </a:prstGeom>
          <a:noFill/>
          <a:ln>
            <a:noFill/>
          </a:ln>
        </p:spPr>
      </p:pic>
      <p:pic>
        <p:nvPicPr>
          <p:cNvPr id="5" name="Picture 4" descr="A group of people at small round tables, older adults, people with disabilities. Intense conversations happening. Photo courtesy of the KCMC">
            <a:extLst>
              <a:ext uri="{FF2B5EF4-FFF2-40B4-BE49-F238E27FC236}">
                <a16:creationId xmlns:a16="http://schemas.microsoft.com/office/drawing/2014/main" id="{96E6176E-EE61-9641-6DA5-ED1CD3A2ADC2}"/>
              </a:ext>
            </a:extLst>
          </p:cNvPr>
          <p:cNvPicPr>
            <a:picLocks noChangeAspect="1"/>
          </p:cNvPicPr>
          <p:nvPr/>
        </p:nvPicPr>
        <p:blipFill>
          <a:blip r:embed="rId6"/>
          <a:srcRect r="2124"/>
          <a:stretch/>
        </p:blipFill>
        <p:spPr>
          <a:xfrm>
            <a:off x="2849044" y="1575459"/>
            <a:ext cx="5742404" cy="4077445"/>
          </a:xfrm>
          <a:prstGeom prst="rect">
            <a:avLst/>
          </a:prstGeom>
        </p:spPr>
      </p:pic>
    </p:spTree>
    <p:extLst>
      <p:ext uri="{BB962C8B-B14F-4D97-AF65-F5344CB8AC3E}">
        <p14:creationId xmlns:p14="http://schemas.microsoft.com/office/powerpoint/2010/main" val="303757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F1DD977F-1A31-718E-FFFF-A610AAD16E08}"/>
            </a:ext>
          </a:extLst>
        </p:cNvPr>
        <p:cNvGrpSpPr/>
        <p:nvPr/>
      </p:nvGrpSpPr>
      <p:grpSpPr>
        <a:xfrm>
          <a:off x="0" y="0"/>
          <a:ext cx="0" cy="0"/>
          <a:chOff x="0" y="0"/>
          <a:chExt cx="0" cy="0"/>
        </a:xfrm>
      </p:grpSpPr>
      <p:sp>
        <p:nvSpPr>
          <p:cNvPr id="203" name="Google Shape;203;p24">
            <a:extLst>
              <a:ext uri="{FF2B5EF4-FFF2-40B4-BE49-F238E27FC236}">
                <a16:creationId xmlns:a16="http://schemas.microsoft.com/office/drawing/2014/main" id="{0675681A-03A1-3DD4-54DE-688DA0E7DF8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04" name="Google Shape;204;p24">
            <a:extLst>
              <a:ext uri="{FF2B5EF4-FFF2-40B4-BE49-F238E27FC236}">
                <a16:creationId xmlns:a16="http://schemas.microsoft.com/office/drawing/2014/main" id="{123993ED-851A-EB63-CEBA-1B8BD86985B8}"/>
              </a:ext>
              <a:ext uri="{C183D7F6-B498-43B3-948B-1728B52AA6E4}">
                <adec:decorative xmlns:adec="http://schemas.microsoft.com/office/drawing/2017/decorative" val="1"/>
              </a:ext>
            </a:extLst>
          </p:cNvPr>
          <p:cNvSpPr/>
          <p:nvPr/>
        </p:nvSpPr>
        <p:spPr>
          <a:xfrm flipH="1">
            <a:off x="0" y="0"/>
            <a:ext cx="12192000" cy="1576000"/>
          </a:xfrm>
          <a:prstGeom prst="rect">
            <a:avLst/>
          </a:prstGeom>
          <a:gradFill>
            <a:gsLst>
              <a:gs pos="0">
                <a:srgbClr val="000000">
                  <a:alpha val="95686"/>
                </a:srgbClr>
              </a:gs>
              <a:gs pos="100000">
                <a:srgbClr val="2F5496"/>
              </a:gs>
            </a:gsLst>
            <a:lin ang="8400134"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05" name="Google Shape;205;p24">
            <a:extLst>
              <a:ext uri="{FF2B5EF4-FFF2-40B4-BE49-F238E27FC236}">
                <a16:creationId xmlns:a16="http://schemas.microsoft.com/office/drawing/2014/main" id="{636064C8-782D-9F7B-C66E-37710AD8795B}"/>
              </a:ext>
              <a:ext uri="{C183D7F6-B498-43B3-948B-1728B52AA6E4}">
                <adec:decorative xmlns:adec="http://schemas.microsoft.com/office/drawing/2017/decorative" val="1"/>
              </a:ext>
            </a:extLst>
          </p:cNvPr>
          <p:cNvSpPr/>
          <p:nvPr/>
        </p:nvSpPr>
        <p:spPr>
          <a:xfrm rot="10800000" flipH="1">
            <a:off x="8128857" y="12"/>
            <a:ext cx="4063200" cy="1576400"/>
          </a:xfrm>
          <a:prstGeom prst="rect">
            <a:avLst/>
          </a:prstGeom>
          <a:gradFill>
            <a:gsLst>
              <a:gs pos="0">
                <a:srgbClr val="1F3864">
                  <a:alpha val="67843"/>
                </a:srgbClr>
              </a:gs>
              <a:gs pos="19000">
                <a:srgbClr val="1F3864">
                  <a:alpha val="67843"/>
                </a:srgbClr>
              </a:gs>
              <a:gs pos="100000">
                <a:srgbClr val="4472C4">
                  <a:alpha val="78823"/>
                </a:srgbClr>
              </a:gs>
            </a:gsLst>
            <a:lin ang="19200160"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06" name="Google Shape;206;p24">
            <a:extLst>
              <a:ext uri="{FF2B5EF4-FFF2-40B4-BE49-F238E27FC236}">
                <a16:creationId xmlns:a16="http://schemas.microsoft.com/office/drawing/2014/main" id="{27FB51AA-FD36-564E-A408-4131B0FB70E9}"/>
              </a:ext>
              <a:ext uri="{C183D7F6-B498-43B3-948B-1728B52AA6E4}">
                <adec:decorative xmlns:adec="http://schemas.microsoft.com/office/drawing/2017/decorative" val="1"/>
              </a:ext>
            </a:extLst>
          </p:cNvPr>
          <p:cNvSpPr/>
          <p:nvPr/>
        </p:nvSpPr>
        <p:spPr>
          <a:xfrm rot="5400000">
            <a:off x="5307801" y="-5307800"/>
            <a:ext cx="1576400" cy="12192000"/>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34"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pic>
        <p:nvPicPr>
          <p:cNvPr id="211" name="Google Shape;211;p24">
            <a:extLst>
              <a:ext uri="{FF2B5EF4-FFF2-40B4-BE49-F238E27FC236}">
                <a16:creationId xmlns:a16="http://schemas.microsoft.com/office/drawing/2014/main" id="{83B72D46-7D1A-67A7-1B56-60B56512298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938" y="208284"/>
            <a:ext cx="758527" cy="1162219"/>
          </a:xfrm>
          <a:prstGeom prst="rect">
            <a:avLst/>
          </a:prstGeom>
          <a:noFill/>
          <a:ln>
            <a:noFill/>
          </a:ln>
        </p:spPr>
      </p:pic>
      <p:sp>
        <p:nvSpPr>
          <p:cNvPr id="207" name="Google Shape;207;p24">
            <a:extLst>
              <a:ext uri="{FF2B5EF4-FFF2-40B4-BE49-F238E27FC236}">
                <a16:creationId xmlns:a16="http://schemas.microsoft.com/office/drawing/2014/main" id="{DBB62A91-CED6-0C8B-3BED-8B0F42148BAF}"/>
              </a:ext>
            </a:extLst>
          </p:cNvPr>
          <p:cNvSpPr txBox="1">
            <a:spLocks noGrp="1"/>
          </p:cNvSpPr>
          <p:nvPr>
            <p:ph type="title"/>
          </p:nvPr>
        </p:nvSpPr>
        <p:spPr>
          <a:xfrm>
            <a:off x="1371597" y="348865"/>
            <a:ext cx="10044000" cy="8776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rgbClr val="FFFFFF"/>
              </a:buClr>
              <a:buSzPts val="3000"/>
              <a:buFont typeface="Century Gothic"/>
              <a:buNone/>
            </a:pPr>
            <a:r>
              <a:rPr lang="en" sz="4000" dirty="0">
                <a:solidFill>
                  <a:srgbClr val="FFFFFF"/>
                </a:solidFill>
              </a:rPr>
              <a:t>What is a Coalition? </a:t>
            </a:r>
            <a:endParaRPr sz="4148" dirty="0">
              <a:solidFill>
                <a:srgbClr val="FFFFFF"/>
              </a:solidFill>
            </a:endParaRPr>
          </a:p>
        </p:txBody>
      </p:sp>
      <p:sp>
        <p:nvSpPr>
          <p:cNvPr id="2" name="Content Placeholder 2">
            <a:extLst>
              <a:ext uri="{FF2B5EF4-FFF2-40B4-BE49-F238E27FC236}">
                <a16:creationId xmlns:a16="http://schemas.microsoft.com/office/drawing/2014/main" id="{584297DE-9C16-4023-2BBD-4932A1FB7B2F}"/>
              </a:ext>
              <a:ext uri="{C183D7F6-B498-43B3-948B-1728B52AA6E4}">
                <adec:decorative xmlns:adec="http://schemas.microsoft.com/office/drawing/2017/decorative" val="0"/>
              </a:ext>
            </a:extLst>
          </p:cNvPr>
          <p:cNvSpPr txBox="1">
            <a:spLocks/>
          </p:cNvSpPr>
          <p:nvPr/>
        </p:nvSpPr>
        <p:spPr>
          <a:xfrm>
            <a:off x="1079209" y="1764594"/>
            <a:ext cx="5565432" cy="40632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cs typeface="Poppins" panose="00000500000000000000" pitchFamily="2" charset="0"/>
              </a:rPr>
              <a:t>Our Trip Planner was created in community, with over 30 organizational partners across Pierce, King, and Snohomish Counties. </a:t>
            </a:r>
          </a:p>
          <a:p>
            <a:r>
              <a:rPr lang="en-US" sz="2600" dirty="0">
                <a:cs typeface="Poppins" panose="00000500000000000000" pitchFamily="2" charset="0"/>
              </a:rPr>
              <a:t>Learn more about our project’s governance, funding, roadmap, and more at </a:t>
            </a:r>
            <a:r>
              <a:rPr lang="en-US" sz="2600" dirty="0">
                <a:effectLst/>
                <a:cs typeface="Poppins" panose="00000500000000000000" pitchFamily="2" charset="0"/>
                <a:hlinkClick r:id="rId4"/>
              </a:rPr>
              <a:t>https://www.kcmobility.org/ococ</a:t>
            </a:r>
            <a:endParaRPr lang="en-US" sz="2600" dirty="0">
              <a:effectLst/>
              <a:cs typeface="Poppins" panose="00000500000000000000" pitchFamily="2" charset="0"/>
            </a:endParaRPr>
          </a:p>
        </p:txBody>
      </p:sp>
      <p:pic>
        <p:nvPicPr>
          <p:cNvPr id="1026" name="Picture 2" descr="an advertisement for find your ride on find a ride">
            <a:extLst>
              <a:ext uri="{FF2B5EF4-FFF2-40B4-BE49-F238E27FC236}">
                <a16:creationId xmlns:a16="http://schemas.microsoft.com/office/drawing/2014/main" id="{11922D7C-750D-7CBC-99AD-464DC54EB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864" y="2132211"/>
            <a:ext cx="4441393" cy="3274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5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C174F-AC96-92BA-E309-450F0593CFC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latin typeface="Arial" panose="020B0604020202020204" pitchFamily="34" charset="0"/>
                <a:cs typeface="Arial" panose="020B0604020202020204" pitchFamily="34" charset="0"/>
              </a:rPr>
              <a:t>Program Roadmap</a:t>
            </a:r>
          </a:p>
        </p:txBody>
      </p:sp>
      <p:sp>
        <p:nvSpPr>
          <p:cNvPr id="3" name="Content Placeholder 2">
            <a:extLst>
              <a:ext uri="{FF2B5EF4-FFF2-40B4-BE49-F238E27FC236}">
                <a16:creationId xmlns:a16="http://schemas.microsoft.com/office/drawing/2014/main" id="{4220902F-4D55-9213-F14B-2CD5E1ED08D1}"/>
              </a:ext>
            </a:extLst>
          </p:cNvPr>
          <p:cNvSpPr txBox="1">
            <a:spLocks/>
          </p:cNvSpPr>
          <p:nvPr/>
        </p:nvSpPr>
        <p:spPr>
          <a:xfrm>
            <a:off x="1371594" y="1682463"/>
            <a:ext cx="8678641" cy="53637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Clr>
                <a:schemeClr val="tx1"/>
              </a:buClr>
              <a:buNone/>
            </a:pPr>
            <a:r>
              <a:rPr lang="en-US" sz="2000" dirty="0">
                <a:highlight>
                  <a:srgbClr val="FF00FF"/>
                </a:highlight>
                <a:latin typeface="Poppins" panose="00000500000000000000" pitchFamily="2" charset="0"/>
                <a:cs typeface="Poppins" panose="00000500000000000000" pitchFamily="2" charset="0"/>
              </a:rPr>
              <a:t>Phase 1a: Service Discovery &amp; Trip Planning</a:t>
            </a:r>
          </a:p>
          <a:p>
            <a:pPr marL="0" indent="0">
              <a:lnSpc>
                <a:spcPct val="200000"/>
              </a:lnSpc>
              <a:buClr>
                <a:schemeClr val="tx1"/>
              </a:buClr>
              <a:buNone/>
            </a:pPr>
            <a:r>
              <a:rPr lang="en-US" sz="2000" dirty="0">
                <a:highlight>
                  <a:srgbClr val="00FF00"/>
                </a:highlight>
                <a:latin typeface="Poppins" panose="00000500000000000000" pitchFamily="2" charset="0"/>
                <a:cs typeface="Poppins" panose="00000500000000000000" pitchFamily="2" charset="0"/>
              </a:rPr>
              <a:t>Phase 1b: One-Call Phone Coordination &amp; Rider Profiles</a:t>
            </a:r>
          </a:p>
          <a:p>
            <a:pPr marL="0" indent="0">
              <a:lnSpc>
                <a:spcPct val="200000"/>
              </a:lnSpc>
              <a:buClr>
                <a:schemeClr val="tx1"/>
              </a:buClr>
              <a:buNone/>
            </a:pPr>
            <a:r>
              <a:rPr lang="en-US" sz="2000" dirty="0">
                <a:highlight>
                  <a:srgbClr val="FFFF00"/>
                </a:highlight>
                <a:latin typeface="Poppins" panose="00000500000000000000" pitchFamily="2" charset="0"/>
                <a:cs typeface="Poppins" panose="00000500000000000000" pitchFamily="2" charset="0"/>
              </a:rPr>
              <a:t>Phase 2: Intake, Eligibility Determination, &amp; Enrollment Verification</a:t>
            </a:r>
          </a:p>
          <a:p>
            <a:pPr marL="0" indent="0">
              <a:lnSpc>
                <a:spcPct val="200000"/>
              </a:lnSpc>
              <a:buClr>
                <a:schemeClr val="tx1"/>
              </a:buClr>
              <a:buNone/>
            </a:pPr>
            <a:endParaRPr lang="en-US" sz="200" dirty="0">
              <a:latin typeface="Poppins" panose="00000500000000000000" pitchFamily="2" charset="0"/>
              <a:cs typeface="Poppins" panose="00000500000000000000" pitchFamily="2" charset="0"/>
            </a:endParaRPr>
          </a:p>
          <a:p>
            <a:pPr>
              <a:lnSpc>
                <a:spcPct val="200000"/>
              </a:lnSpc>
              <a:buClr>
                <a:schemeClr val="tx1"/>
              </a:buClr>
              <a:buFont typeface="Wingdings" panose="05000000000000000000" pitchFamily="2" charset="2"/>
              <a:buChar char="q"/>
            </a:pPr>
            <a:r>
              <a:rPr lang="en-US" sz="2000">
                <a:latin typeface="Poppins"/>
                <a:cs typeface="Poppins"/>
              </a:rPr>
              <a:t> Integration with Sidewalk data (</a:t>
            </a:r>
            <a:r>
              <a:rPr lang="en-US" sz="2000">
                <a:latin typeface="Poppins"/>
                <a:cs typeface="Poppins"/>
                <a:hlinkClick r:id="rId3"/>
              </a:rPr>
              <a:t>AccessMap</a:t>
            </a:r>
            <a:r>
              <a:rPr lang="en-US" sz="2000">
                <a:latin typeface="Poppins"/>
                <a:cs typeface="Poppins"/>
              </a:rPr>
              <a:t>) </a:t>
            </a:r>
          </a:p>
          <a:p>
            <a:pPr>
              <a:lnSpc>
                <a:spcPct val="200000"/>
              </a:lnSpc>
              <a:buClr>
                <a:schemeClr val="tx1"/>
              </a:buClr>
              <a:buFont typeface="Wingdings" panose="05000000000000000000" pitchFamily="2" charset="2"/>
              <a:buChar char="q"/>
            </a:pPr>
            <a:r>
              <a:rPr lang="en-US" sz="2000" dirty="0">
                <a:latin typeface="Poppins" panose="00000500000000000000" pitchFamily="2" charset="0"/>
                <a:cs typeface="Poppins" panose="00000500000000000000" pitchFamily="2" charset="0"/>
              </a:rPr>
              <a:t> Trip Brokering (+ Trip Booking)</a:t>
            </a:r>
          </a:p>
          <a:p>
            <a:pPr>
              <a:lnSpc>
                <a:spcPct val="200000"/>
              </a:lnSpc>
              <a:buClr>
                <a:schemeClr val="tx1"/>
              </a:buClr>
              <a:buFont typeface="Wingdings" panose="05000000000000000000" pitchFamily="2" charset="2"/>
              <a:buChar char="q"/>
            </a:pPr>
            <a:r>
              <a:rPr lang="en-US" sz="2000" dirty="0">
                <a:latin typeface="Poppins" panose="00000500000000000000" pitchFamily="2" charset="0"/>
                <a:cs typeface="Poppins" panose="00000500000000000000" pitchFamily="2" charset="0"/>
              </a:rPr>
              <a:t> Payment and Billing</a:t>
            </a:r>
            <a:endParaRPr lang="en-US" sz="2000" dirty="0">
              <a:solidFill>
                <a:srgbClr val="0070C0"/>
              </a:solidFill>
              <a:latin typeface="Poppins" panose="00000500000000000000" pitchFamily="2" charset="0"/>
              <a:cs typeface="Poppins" panose="00000500000000000000" pitchFamily="2" charset="0"/>
            </a:endParaRPr>
          </a:p>
        </p:txBody>
      </p:sp>
      <p:pic>
        <p:nvPicPr>
          <p:cNvPr id="6" name="Graphic 5">
            <a:extLst>
              <a:ext uri="{FF2B5EF4-FFF2-40B4-BE49-F238E27FC236}">
                <a16:creationId xmlns:a16="http://schemas.microsoft.com/office/drawing/2014/main" id="{6D93AC4D-4EA2-050F-1E20-41C67975EE3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472" y="1691251"/>
            <a:ext cx="684810" cy="684810"/>
          </a:xfrm>
          <a:prstGeom prst="rect">
            <a:avLst/>
          </a:prstGeom>
        </p:spPr>
      </p:pic>
      <p:pic>
        <p:nvPicPr>
          <p:cNvPr id="8" name="Graphic 7">
            <a:extLst>
              <a:ext uri="{FF2B5EF4-FFF2-40B4-BE49-F238E27FC236}">
                <a16:creationId xmlns:a16="http://schemas.microsoft.com/office/drawing/2014/main" id="{550EB669-B4F9-CA94-17E2-E69C1A552B9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771" y="2376061"/>
            <a:ext cx="684809" cy="684809"/>
          </a:xfrm>
          <a:prstGeom prst="rect">
            <a:avLst/>
          </a:prstGeom>
        </p:spPr>
      </p:pic>
      <p:pic>
        <p:nvPicPr>
          <p:cNvPr id="10" name="Graphic 9">
            <a:extLst>
              <a:ext uri="{FF2B5EF4-FFF2-40B4-BE49-F238E27FC236}">
                <a16:creationId xmlns:a16="http://schemas.microsoft.com/office/drawing/2014/main" id="{FEED9875-209F-9CB5-FBD3-7574D6C4A75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9472" y="3086595"/>
            <a:ext cx="684809" cy="684809"/>
          </a:xfrm>
          <a:prstGeom prst="rect">
            <a:avLst/>
          </a:prstGeom>
        </p:spPr>
      </p:pic>
      <p:pic>
        <p:nvPicPr>
          <p:cNvPr id="12" name="Graphic 11">
            <a:extLst>
              <a:ext uri="{FF2B5EF4-FFF2-40B4-BE49-F238E27FC236}">
                <a16:creationId xmlns:a16="http://schemas.microsoft.com/office/drawing/2014/main" id="{6565B216-8792-880A-EDFC-241D853AB92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18433" y="4026157"/>
            <a:ext cx="631865" cy="631865"/>
          </a:xfrm>
          <a:prstGeom prst="rect">
            <a:avLst/>
          </a:prstGeom>
        </p:spPr>
      </p:pic>
      <p:pic>
        <p:nvPicPr>
          <p:cNvPr id="14" name="Graphic 13">
            <a:extLst>
              <a:ext uri="{FF2B5EF4-FFF2-40B4-BE49-F238E27FC236}">
                <a16:creationId xmlns:a16="http://schemas.microsoft.com/office/drawing/2014/main" id="{B309298C-8C96-3BC0-D003-230F3391A28E}"/>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57884" y="4026156"/>
            <a:ext cx="631865" cy="631865"/>
          </a:xfrm>
          <a:prstGeom prst="rect">
            <a:avLst/>
          </a:prstGeom>
        </p:spPr>
      </p:pic>
      <p:pic>
        <p:nvPicPr>
          <p:cNvPr id="16" name="Graphic 15">
            <a:extLst>
              <a:ext uri="{FF2B5EF4-FFF2-40B4-BE49-F238E27FC236}">
                <a16:creationId xmlns:a16="http://schemas.microsoft.com/office/drawing/2014/main" id="{E2421EEE-78C8-B153-48F8-577308CC7F4A}"/>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13281" y="4748317"/>
            <a:ext cx="631865" cy="631865"/>
          </a:xfrm>
          <a:prstGeom prst="rect">
            <a:avLst/>
          </a:prstGeom>
        </p:spPr>
      </p:pic>
      <p:pic>
        <p:nvPicPr>
          <p:cNvPr id="20" name="Graphic 19">
            <a:extLst>
              <a:ext uri="{FF2B5EF4-FFF2-40B4-BE49-F238E27FC236}">
                <a16:creationId xmlns:a16="http://schemas.microsoft.com/office/drawing/2014/main" id="{39AC4BB9-4793-F102-8042-28A3E9E47A6F}"/>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478646" y="5396511"/>
            <a:ext cx="684809" cy="684809"/>
          </a:xfrm>
          <a:prstGeom prst="rect">
            <a:avLst/>
          </a:prstGeom>
        </p:spPr>
      </p:pic>
      <p:pic>
        <p:nvPicPr>
          <p:cNvPr id="5" name="Google Shape;211;p24">
            <a:extLst>
              <a:ext uri="{FF2B5EF4-FFF2-40B4-BE49-F238E27FC236}">
                <a16:creationId xmlns:a16="http://schemas.microsoft.com/office/drawing/2014/main" id="{EF727F3C-2FF0-9487-122B-F04D930D8830}"/>
              </a:ext>
              <a:ext uri="{C183D7F6-B498-43B3-948B-1728B52AA6E4}">
                <adec:decorative xmlns:adec="http://schemas.microsoft.com/office/drawing/2017/decorative" val="1"/>
              </a:ext>
            </a:extLst>
          </p:cNvPr>
          <p:cNvPicPr preferRelativeResize="0"/>
          <p:nvPr/>
        </p:nvPicPr>
        <p:blipFill rotWithShape="1">
          <a:blip r:embed="rId18">
            <a:alphaModFix/>
          </a:blip>
          <a:srcRect/>
          <a:stretch/>
        </p:blipFill>
        <p:spPr>
          <a:xfrm>
            <a:off x="248938" y="208284"/>
            <a:ext cx="758527" cy="1162219"/>
          </a:xfrm>
          <a:prstGeom prst="rect">
            <a:avLst/>
          </a:prstGeom>
          <a:noFill/>
          <a:ln>
            <a:noFill/>
          </a:ln>
        </p:spPr>
      </p:pic>
    </p:spTree>
    <p:extLst>
      <p:ext uri="{BB962C8B-B14F-4D97-AF65-F5344CB8AC3E}">
        <p14:creationId xmlns:p14="http://schemas.microsoft.com/office/powerpoint/2010/main" val="251901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2">
            <a:extLst>
              <a:ext uri="{C183D7F6-B498-43B3-948B-1728B52AA6E4}">
                <adec:decorative xmlns:adec="http://schemas.microsoft.com/office/drawing/2017/decorative" val="1"/>
              </a:ext>
            </a:extLst>
          </p:cNvPr>
          <p:cNvSpPr/>
          <p:nvPr/>
        </p:nvSpPr>
        <p:spPr>
          <a:xfrm flipH="1">
            <a:off x="2" y="0"/>
            <a:ext cx="12191999" cy="1575955"/>
          </a:xfrm>
          <a:prstGeom prst="rect">
            <a:avLst/>
          </a:prstGeom>
          <a:gradFill>
            <a:gsLst>
              <a:gs pos="0">
                <a:srgbClr val="000000">
                  <a:alpha val="95686"/>
                </a:srgbClr>
              </a:gs>
              <a:gs pos="100000">
                <a:srgbClr val="2F5496"/>
              </a:gs>
            </a:gsLst>
            <a:lin ang="8400000"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180" name="Google Shape;180;p22">
            <a:extLst>
              <a:ext uri="{C183D7F6-B498-43B3-948B-1728B52AA6E4}">
                <adec:decorative xmlns:adec="http://schemas.microsoft.com/office/drawing/2017/decorative" val="1"/>
              </a:ext>
            </a:extLst>
          </p:cNvPr>
          <p:cNvSpPr/>
          <p:nvPr/>
        </p:nvSpPr>
        <p:spPr>
          <a:xfrm rot="10800000" flipH="1">
            <a:off x="8128858" y="1"/>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181" name="Google Shape;181;p22">
            <a:extLst>
              <a:ext uri="{C183D7F6-B498-43B3-948B-1728B52AA6E4}">
                <adec:decorative xmlns:adec="http://schemas.microsoft.com/office/drawing/2017/decorative" val="1"/>
              </a:ext>
            </a:extLst>
          </p:cNvPr>
          <p:cNvSpPr/>
          <p:nvPr/>
        </p:nvSpPr>
        <p:spPr>
          <a:xfrm rot="5400000">
            <a:off x="5307778" y="-5307778"/>
            <a:ext cx="1576447" cy="12192003"/>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67" dirty="0">
              <a:solidFill>
                <a:schemeClr val="lt1"/>
              </a:solidFill>
              <a:latin typeface="Calibri"/>
              <a:ea typeface="Calibri"/>
              <a:cs typeface="Calibri"/>
              <a:sym typeface="Calibri"/>
            </a:endParaRPr>
          </a:p>
        </p:txBody>
      </p:sp>
      <p:pic>
        <p:nvPicPr>
          <p:cNvPr id="5" name="Google Shape;211;p24">
            <a:extLst>
              <a:ext uri="{FF2B5EF4-FFF2-40B4-BE49-F238E27FC236}">
                <a16:creationId xmlns:a16="http://schemas.microsoft.com/office/drawing/2014/main" id="{FE40B7DA-D36B-AF10-CE41-FB4CDA8C5C2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938" y="208284"/>
            <a:ext cx="758527" cy="1162219"/>
          </a:xfrm>
          <a:prstGeom prst="rect">
            <a:avLst/>
          </a:prstGeom>
          <a:noFill/>
          <a:ln>
            <a:noFill/>
          </a:ln>
        </p:spPr>
      </p:pic>
      <p:sp>
        <p:nvSpPr>
          <p:cNvPr id="182" name="Google Shape;182;p22"/>
          <p:cNvSpPr txBox="1">
            <a:spLocks noGrp="1"/>
          </p:cNvSpPr>
          <p:nvPr>
            <p:ph type="title"/>
          </p:nvPr>
        </p:nvSpPr>
        <p:spPr>
          <a:xfrm>
            <a:off x="1356085" y="360874"/>
            <a:ext cx="8933511" cy="87772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pPr>
            <a:r>
              <a:rPr lang="en" sz="3600" dirty="0">
                <a:solidFill>
                  <a:srgbClr val="FFFFFF"/>
                </a:solidFill>
              </a:rPr>
              <a:t>Find a Ride’s Transportation Services P</a:t>
            </a:r>
            <a:r>
              <a:rPr lang="en-US" sz="3600" dirty="0">
                <a:solidFill>
                  <a:srgbClr val="FFFFFF"/>
                </a:solidFill>
              </a:rPr>
              <a:t>h</a:t>
            </a:r>
            <a:r>
              <a:rPr lang="en" sz="3600" dirty="0">
                <a:solidFill>
                  <a:srgbClr val="FFFFFF"/>
                </a:solidFill>
              </a:rPr>
              <a:t>ase 1</a:t>
            </a:r>
            <a:endParaRPr lang="en-US" sz="3600" dirty="0"/>
          </a:p>
        </p:txBody>
      </p:sp>
      <p:pic>
        <p:nvPicPr>
          <p:cNvPr id="4" name="Graphic 3" descr="American Cancer Society">
            <a:extLst>
              <a:ext uri="{FF2B5EF4-FFF2-40B4-BE49-F238E27FC236}">
                <a16:creationId xmlns:a16="http://schemas.microsoft.com/office/drawing/2014/main" id="{1FD95B63-3BA4-BE0E-C208-D7A5C74DC7B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9593" y="1986689"/>
            <a:ext cx="1237020" cy="684348"/>
          </a:xfrm>
          <a:prstGeom prst="rect">
            <a:avLst/>
          </a:prstGeom>
        </p:spPr>
      </p:pic>
      <p:pic>
        <p:nvPicPr>
          <p:cNvPr id="12" name="Picture 11" descr="Beyond the Borders logo&#10;">
            <a:extLst>
              <a:ext uri="{FF2B5EF4-FFF2-40B4-BE49-F238E27FC236}">
                <a16:creationId xmlns:a16="http://schemas.microsoft.com/office/drawing/2014/main" id="{94DA5D21-28D0-035F-9CC2-B1AE8B24DD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944" y="1859994"/>
            <a:ext cx="1154960" cy="1154960"/>
          </a:xfrm>
          <a:prstGeom prst="rect">
            <a:avLst/>
          </a:prstGeom>
        </p:spPr>
      </p:pic>
      <p:pic>
        <p:nvPicPr>
          <p:cNvPr id="44" name="Picture 43" descr="Zip Shuttle">
            <a:extLst>
              <a:ext uri="{FF2B5EF4-FFF2-40B4-BE49-F238E27FC236}">
                <a16:creationId xmlns:a16="http://schemas.microsoft.com/office/drawing/2014/main" id="{9CCA31EA-D685-8737-8E28-2EF8CCF5CB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0785" y="1962150"/>
            <a:ext cx="841312" cy="841312"/>
          </a:xfrm>
          <a:prstGeom prst="rect">
            <a:avLst/>
          </a:prstGeom>
        </p:spPr>
      </p:pic>
      <p:pic>
        <p:nvPicPr>
          <p:cNvPr id="34" name="Picture 33" descr="Community Transit ">
            <a:extLst>
              <a:ext uri="{FF2B5EF4-FFF2-40B4-BE49-F238E27FC236}">
                <a16:creationId xmlns:a16="http://schemas.microsoft.com/office/drawing/2014/main" id="{57017725-1489-FD6C-CFE6-36A5733649F2}"/>
              </a:ext>
            </a:extLst>
          </p:cNvPr>
          <p:cNvPicPr>
            <a:picLocks noChangeAspect="1"/>
          </p:cNvPicPr>
          <p:nvPr/>
        </p:nvPicPr>
        <p:blipFill rotWithShape="1">
          <a:blip r:embed="rId8">
            <a:extLst>
              <a:ext uri="{28A0092B-C50C-407E-A947-70E740481C1C}">
                <a14:useLocalDpi xmlns:a14="http://schemas.microsoft.com/office/drawing/2010/main" val="0"/>
              </a:ext>
            </a:extLst>
          </a:blip>
          <a:srcRect t="8995" b="11339"/>
          <a:stretch/>
        </p:blipFill>
        <p:spPr>
          <a:xfrm>
            <a:off x="4235115" y="1906402"/>
            <a:ext cx="1561923" cy="1230450"/>
          </a:xfrm>
          <a:prstGeom prst="rect">
            <a:avLst/>
          </a:prstGeom>
        </p:spPr>
      </p:pic>
      <p:pic>
        <p:nvPicPr>
          <p:cNvPr id="7" name="Picture 6" descr="DC Direct">
            <a:extLst>
              <a:ext uri="{FF2B5EF4-FFF2-40B4-BE49-F238E27FC236}">
                <a16:creationId xmlns:a16="http://schemas.microsoft.com/office/drawing/2014/main" id="{489C94DC-E4BC-A95E-2679-82C1B940CD33}"/>
              </a:ext>
            </a:extLst>
          </p:cNvPr>
          <p:cNvPicPr>
            <a:picLocks noChangeAspect="1"/>
          </p:cNvPicPr>
          <p:nvPr/>
        </p:nvPicPr>
        <p:blipFill>
          <a:blip r:embed="rId9">
            <a:extLst>
              <a:ext uri="{28A0092B-C50C-407E-A947-70E740481C1C}">
                <a14:useLocalDpi xmlns:a14="http://schemas.microsoft.com/office/drawing/2010/main" val="0"/>
              </a:ext>
            </a:extLst>
          </a:blip>
          <a:srcRect l="15542" r="15862"/>
          <a:stretch/>
        </p:blipFill>
        <p:spPr>
          <a:xfrm>
            <a:off x="5980056" y="1993394"/>
            <a:ext cx="862704" cy="954495"/>
          </a:xfrm>
          <a:prstGeom prst="rect">
            <a:avLst/>
          </a:prstGeom>
        </p:spPr>
      </p:pic>
      <p:pic>
        <p:nvPicPr>
          <p:cNvPr id="1030" name="Picture 6" descr="Dungeness Line">
            <a:extLst>
              <a:ext uri="{FF2B5EF4-FFF2-40B4-BE49-F238E27FC236}">
                <a16:creationId xmlns:a16="http://schemas.microsoft.com/office/drawing/2014/main" id="{F1257082-3C33-FFA5-B761-4510DEF3AD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5674" y="1956738"/>
            <a:ext cx="1452822" cy="73560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Eastside Friends of Seniors ">
            <a:extLst>
              <a:ext uri="{FF2B5EF4-FFF2-40B4-BE49-F238E27FC236}">
                <a16:creationId xmlns:a16="http://schemas.microsoft.com/office/drawing/2014/main" id="{A2C76287-4D51-B582-409E-0B37361436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86779" y="1988918"/>
            <a:ext cx="1057494" cy="6712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Everett Transit&#10;">
            <a:extLst>
              <a:ext uri="{FF2B5EF4-FFF2-40B4-BE49-F238E27FC236}">
                <a16:creationId xmlns:a16="http://schemas.microsoft.com/office/drawing/2014/main" id="{19C99AAE-044D-463A-B051-04A89520F497}"/>
              </a:ext>
            </a:extLst>
          </p:cNvPr>
          <p:cNvPicPr>
            <a:picLocks noChangeAspect="1"/>
          </p:cNvPicPr>
          <p:nvPr/>
        </p:nvPicPr>
        <p:blipFill rotWithShape="1">
          <a:blip r:embed="rId12">
            <a:extLst>
              <a:ext uri="{28A0092B-C50C-407E-A947-70E740481C1C}">
                <a14:useLocalDpi xmlns:a14="http://schemas.microsoft.com/office/drawing/2010/main" val="0"/>
              </a:ext>
            </a:extLst>
          </a:blip>
          <a:srcRect l="9879" t="16662" r="11665" b="14664"/>
          <a:stretch/>
        </p:blipFill>
        <p:spPr>
          <a:xfrm>
            <a:off x="10225318" y="1870018"/>
            <a:ext cx="1699901" cy="740915"/>
          </a:xfrm>
          <a:prstGeom prst="rect">
            <a:avLst/>
          </a:prstGeom>
        </p:spPr>
      </p:pic>
      <p:pic>
        <p:nvPicPr>
          <p:cNvPr id="28" name="Graphic 27" descr="Homage 50th Anniversary">
            <a:extLst>
              <a:ext uri="{FF2B5EF4-FFF2-40B4-BE49-F238E27FC236}">
                <a16:creationId xmlns:a16="http://schemas.microsoft.com/office/drawing/2014/main" id="{0EF86FEA-8CE3-B977-8ACF-22646BCB2B6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1256" y="3253675"/>
            <a:ext cx="1153693" cy="399947"/>
          </a:xfrm>
          <a:prstGeom prst="rect">
            <a:avLst/>
          </a:prstGeom>
        </p:spPr>
      </p:pic>
      <p:grpSp>
        <p:nvGrpSpPr>
          <p:cNvPr id="19" name="Group 18" descr="Hopelink NEMT">
            <a:extLst>
              <a:ext uri="{FF2B5EF4-FFF2-40B4-BE49-F238E27FC236}">
                <a16:creationId xmlns:a16="http://schemas.microsoft.com/office/drawing/2014/main" id="{91A6827E-056E-24CC-478B-36AFDCFC372A}"/>
              </a:ext>
            </a:extLst>
          </p:cNvPr>
          <p:cNvGrpSpPr/>
          <p:nvPr/>
        </p:nvGrpSpPr>
        <p:grpSpPr>
          <a:xfrm>
            <a:off x="1677126" y="3263284"/>
            <a:ext cx="1088081" cy="601036"/>
            <a:chOff x="2258915" y="3369827"/>
            <a:chExt cx="1160793" cy="636596"/>
          </a:xfrm>
        </p:grpSpPr>
        <p:pic>
          <p:nvPicPr>
            <p:cNvPr id="16" name="Picture 15" descr="Hopelink logo">
              <a:extLst>
                <a:ext uri="{FF2B5EF4-FFF2-40B4-BE49-F238E27FC236}">
                  <a16:creationId xmlns:a16="http://schemas.microsoft.com/office/drawing/2014/main" id="{636CC6A9-E4DC-7F60-404A-33C90B540976}"/>
                </a:ext>
              </a:extLst>
            </p:cNvPr>
            <p:cNvPicPr>
              <a:picLocks noChangeAspect="1"/>
            </p:cNvPicPr>
            <p:nvPr/>
          </p:nvPicPr>
          <p:blipFill>
            <a:blip r:embed="rId15">
              <a:extLst>
                <a:ext uri="{28A0092B-C50C-407E-A947-70E740481C1C}">
                  <a14:useLocalDpi xmlns:a14="http://schemas.microsoft.com/office/drawing/2010/main" val="0"/>
                </a:ext>
              </a:extLst>
            </a:blip>
            <a:srcRect t="27475"/>
            <a:stretch/>
          </p:blipFill>
          <p:spPr>
            <a:xfrm>
              <a:off x="2264748" y="3369827"/>
              <a:ext cx="1154960" cy="636596"/>
            </a:xfrm>
            <a:prstGeom prst="rect">
              <a:avLst/>
            </a:prstGeom>
          </p:spPr>
        </p:pic>
        <p:sp>
          <p:nvSpPr>
            <p:cNvPr id="17" name="TextBox 16">
              <a:extLst>
                <a:ext uri="{FF2B5EF4-FFF2-40B4-BE49-F238E27FC236}">
                  <a16:creationId xmlns:a16="http://schemas.microsoft.com/office/drawing/2014/main" id="{E206B886-75BC-4EF7-A75B-D39E63804A54}"/>
                </a:ext>
              </a:extLst>
            </p:cNvPr>
            <p:cNvSpPr txBox="1"/>
            <p:nvPr/>
          </p:nvSpPr>
          <p:spPr>
            <a:xfrm>
              <a:off x="2258915" y="3653917"/>
              <a:ext cx="1154960" cy="307777"/>
            </a:xfrm>
            <a:prstGeom prst="rect">
              <a:avLst/>
            </a:prstGeom>
            <a:noFill/>
          </p:spPr>
          <p:txBody>
            <a:bodyPr wrap="square" rtlCol="0">
              <a:spAutoFit/>
            </a:bodyPr>
            <a:lstStyle/>
            <a:p>
              <a:pPr algn="ctr"/>
              <a:r>
                <a:rPr lang="en-US" sz="1400" dirty="0">
                  <a:solidFill>
                    <a:schemeClr val="bg1"/>
                  </a:solidFill>
                  <a:latin typeface="Calibri" panose="020F0502020204030204" pitchFamily="34" charset="0"/>
                  <a:cs typeface="Calibri" panose="020F0502020204030204" pitchFamily="34" charset="0"/>
                </a:rPr>
                <a:t>NEMT</a:t>
              </a:r>
            </a:p>
          </p:txBody>
        </p:sp>
      </p:grpSp>
      <p:pic>
        <p:nvPicPr>
          <p:cNvPr id="1028" name="Picture 4" descr="Intercity Transit">
            <a:extLst>
              <a:ext uri="{FF2B5EF4-FFF2-40B4-BE49-F238E27FC236}">
                <a16:creationId xmlns:a16="http://schemas.microsoft.com/office/drawing/2014/main" id="{DE59A182-B46A-B1D0-7D67-DB194324E7E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95434" y="3263816"/>
            <a:ext cx="1210522" cy="3796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ommunity Van">
            <a:extLst>
              <a:ext uri="{FF2B5EF4-FFF2-40B4-BE49-F238E27FC236}">
                <a16:creationId xmlns:a16="http://schemas.microsoft.com/office/drawing/2014/main" id="{A7116FA1-13C5-1EA8-B3D5-1BFC2EF6B8B8}"/>
              </a:ext>
            </a:extLst>
          </p:cNvPr>
          <p:cNvPicPr>
            <a:picLocks noChangeAspect="1"/>
          </p:cNvPicPr>
          <p:nvPr/>
        </p:nvPicPr>
        <p:blipFill>
          <a:blip r:embed="rId17"/>
          <a:stretch>
            <a:fillRect/>
          </a:stretch>
        </p:blipFill>
        <p:spPr>
          <a:xfrm>
            <a:off x="4486954" y="3336551"/>
            <a:ext cx="991816" cy="454502"/>
          </a:xfrm>
          <a:prstGeom prst="rect">
            <a:avLst/>
          </a:prstGeom>
        </p:spPr>
      </p:pic>
      <p:pic>
        <p:nvPicPr>
          <p:cNvPr id="24" name="Picture 2" descr="Metro Flex">
            <a:extLst>
              <a:ext uri="{FF2B5EF4-FFF2-40B4-BE49-F238E27FC236}">
                <a16:creationId xmlns:a16="http://schemas.microsoft.com/office/drawing/2014/main" id="{C074283F-BB46-4EA0-AEE8-2DDC97E9303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59768" y="3233593"/>
            <a:ext cx="1356997" cy="7341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King County Metro&#10;">
            <a:extLst>
              <a:ext uri="{FF2B5EF4-FFF2-40B4-BE49-F238E27FC236}">
                <a16:creationId xmlns:a16="http://schemas.microsoft.com/office/drawing/2014/main" id="{7C550A13-6043-F573-0419-ACA76E44768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84577" y="3252387"/>
            <a:ext cx="1309510" cy="468540"/>
          </a:xfrm>
          <a:prstGeom prst="rect">
            <a:avLst/>
          </a:prstGeom>
        </p:spPr>
      </p:pic>
      <p:grpSp>
        <p:nvGrpSpPr>
          <p:cNvPr id="25" name="Group 24" descr="Metro Access">
            <a:extLst>
              <a:ext uri="{FF2B5EF4-FFF2-40B4-BE49-F238E27FC236}">
                <a16:creationId xmlns:a16="http://schemas.microsoft.com/office/drawing/2014/main" id="{5965F288-7006-A7E1-B391-5787A8E585F7}"/>
              </a:ext>
            </a:extLst>
          </p:cNvPr>
          <p:cNvGrpSpPr/>
          <p:nvPr/>
        </p:nvGrpSpPr>
        <p:grpSpPr>
          <a:xfrm>
            <a:off x="8858661" y="3240957"/>
            <a:ext cx="1313198" cy="744001"/>
            <a:chOff x="7381148" y="3314853"/>
            <a:chExt cx="1313198" cy="744001"/>
          </a:xfrm>
        </p:grpSpPr>
        <p:pic>
          <p:nvPicPr>
            <p:cNvPr id="21" name="Picture 20" descr="face of MLK King County Metro logo&#10;">
              <a:extLst>
                <a:ext uri="{FF2B5EF4-FFF2-40B4-BE49-F238E27FC236}">
                  <a16:creationId xmlns:a16="http://schemas.microsoft.com/office/drawing/2014/main" id="{A32AA4C3-90EE-64A6-48C8-0CD7037AD28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81148" y="3314853"/>
              <a:ext cx="1309510" cy="468540"/>
            </a:xfrm>
            <a:prstGeom prst="rect">
              <a:avLst/>
            </a:prstGeom>
          </p:spPr>
        </p:pic>
        <p:sp>
          <p:nvSpPr>
            <p:cNvPr id="23" name="TextBox 22" descr="King County Metro Access">
              <a:extLst>
                <a:ext uri="{FF2B5EF4-FFF2-40B4-BE49-F238E27FC236}">
                  <a16:creationId xmlns:a16="http://schemas.microsoft.com/office/drawing/2014/main" id="{00FB4537-6A6E-8D3C-2C26-29C85A8CD8CE}"/>
                </a:ext>
              </a:extLst>
            </p:cNvPr>
            <p:cNvSpPr txBox="1"/>
            <p:nvPr/>
          </p:nvSpPr>
          <p:spPr>
            <a:xfrm>
              <a:off x="7824096" y="3720300"/>
              <a:ext cx="870250" cy="338554"/>
            </a:xfrm>
            <a:prstGeom prst="rect">
              <a:avLst/>
            </a:prstGeom>
            <a:noFill/>
          </p:spPr>
          <p:txBody>
            <a:bodyPr wrap="square" rtlCol="0">
              <a:spAutoFit/>
            </a:bodyPr>
            <a:lstStyle/>
            <a:p>
              <a:r>
                <a:rPr lang="en-US" sz="1600" b="1" dirty="0">
                  <a:latin typeface="+mj-lt"/>
                  <a:cs typeface="Times New Roman" panose="02020603050405020304" pitchFamily="18" charset="0"/>
                </a:rPr>
                <a:t>A</a:t>
              </a:r>
              <a:r>
                <a:rPr lang="en-US" sz="1400" b="1" dirty="0">
                  <a:latin typeface="+mj-lt"/>
                  <a:cs typeface="Times New Roman" panose="02020603050405020304" pitchFamily="18" charset="0"/>
                </a:rPr>
                <a:t>ccess</a:t>
              </a:r>
              <a:endParaRPr lang="en-US" sz="1200" b="1" dirty="0">
                <a:latin typeface="+mj-lt"/>
                <a:cs typeface="Times New Roman" panose="02020603050405020304" pitchFamily="18" charset="0"/>
              </a:endParaRPr>
            </a:p>
          </p:txBody>
        </p:sp>
      </p:grpSp>
      <p:pic>
        <p:nvPicPr>
          <p:cNvPr id="1032" name="Picture 8" descr="Kitsap Transit">
            <a:extLst>
              <a:ext uri="{FF2B5EF4-FFF2-40B4-BE49-F238E27FC236}">
                <a16:creationId xmlns:a16="http://schemas.microsoft.com/office/drawing/2014/main" id="{6368F218-99F9-A652-86F9-9E228570EC0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80601" y="3160701"/>
            <a:ext cx="789337" cy="7893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Muckleshoot Transportation">
            <a:extLst>
              <a:ext uri="{FF2B5EF4-FFF2-40B4-BE49-F238E27FC236}">
                <a16:creationId xmlns:a16="http://schemas.microsoft.com/office/drawing/2014/main" id="{EEFCE601-FBC4-69D6-50A5-56F9C8DAF47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9593" y="4186964"/>
            <a:ext cx="1056492" cy="1056492"/>
          </a:xfrm>
          <a:prstGeom prst="rect">
            <a:avLst/>
          </a:prstGeom>
        </p:spPr>
      </p:pic>
      <p:pic>
        <p:nvPicPr>
          <p:cNvPr id="10" name="Picture 9" descr="Northshore Senior Center">
            <a:extLst>
              <a:ext uri="{FF2B5EF4-FFF2-40B4-BE49-F238E27FC236}">
                <a16:creationId xmlns:a16="http://schemas.microsoft.com/office/drawing/2014/main" id="{422CA8E2-4A02-E901-FC65-2A0EEE1CC19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20577" y="4291172"/>
            <a:ext cx="1153693" cy="781628"/>
          </a:xfrm>
          <a:prstGeom prst="rect">
            <a:avLst/>
          </a:prstGeom>
        </p:spPr>
      </p:pic>
      <p:pic>
        <p:nvPicPr>
          <p:cNvPr id="36" name="Picture 35" descr="Pierce Transit">
            <a:extLst>
              <a:ext uri="{FF2B5EF4-FFF2-40B4-BE49-F238E27FC236}">
                <a16:creationId xmlns:a16="http://schemas.microsoft.com/office/drawing/2014/main" id="{DADA2D5D-F49F-80CB-DC83-EE1F8734FD5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238762" y="4350391"/>
            <a:ext cx="722409" cy="722409"/>
          </a:xfrm>
          <a:prstGeom prst="rect">
            <a:avLst/>
          </a:prstGeom>
        </p:spPr>
      </p:pic>
      <p:pic>
        <p:nvPicPr>
          <p:cNvPr id="1034" name="Picture 10" descr="Pierce Runner">
            <a:extLst>
              <a:ext uri="{FF2B5EF4-FFF2-40B4-BE49-F238E27FC236}">
                <a16:creationId xmlns:a16="http://schemas.microsoft.com/office/drawing/2014/main" id="{71BD747E-E164-0B96-2408-1FE766E38D6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7926" y="4287546"/>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eattle Street Car">
            <a:extLst>
              <a:ext uri="{FF2B5EF4-FFF2-40B4-BE49-F238E27FC236}">
                <a16:creationId xmlns:a16="http://schemas.microsoft.com/office/drawing/2014/main" id="{F13B0039-AF9A-50D8-A322-DFF701C7323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947292" y="4350957"/>
            <a:ext cx="936505" cy="936505"/>
          </a:xfrm>
          <a:prstGeom prst="rect">
            <a:avLst/>
          </a:prstGeom>
        </p:spPr>
      </p:pic>
      <p:pic>
        <p:nvPicPr>
          <p:cNvPr id="48" name="Graphic 47" descr="Seattle Monorail">
            <a:extLst>
              <a:ext uri="{FF2B5EF4-FFF2-40B4-BE49-F238E27FC236}">
                <a16:creationId xmlns:a16="http://schemas.microsoft.com/office/drawing/2014/main" id="{6342F948-CDD5-B500-B148-9D6E3961E73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580922" y="4290943"/>
            <a:ext cx="909189" cy="909189"/>
          </a:xfrm>
          <a:prstGeom prst="rect">
            <a:avLst/>
          </a:prstGeom>
        </p:spPr>
      </p:pic>
      <p:pic>
        <p:nvPicPr>
          <p:cNvPr id="1026" name="Picture 2" descr="Skagit Transit">
            <a:extLst>
              <a:ext uri="{FF2B5EF4-FFF2-40B4-BE49-F238E27FC236}">
                <a16:creationId xmlns:a16="http://schemas.microsoft.com/office/drawing/2014/main" id="{80369AFC-390E-084E-DB45-7DAF25A9686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913650" y="4193599"/>
            <a:ext cx="1193399" cy="10535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noqualmie Valley Transportation">
            <a:extLst>
              <a:ext uri="{FF2B5EF4-FFF2-40B4-BE49-F238E27FC236}">
                <a16:creationId xmlns:a16="http://schemas.microsoft.com/office/drawing/2014/main" id="{0719C228-B9E9-55FA-C6E2-41AEAE53ADD5}"/>
              </a:ext>
            </a:extLst>
          </p:cNvPr>
          <p:cNvPicPr>
            <a:picLocks noChangeAspect="1"/>
          </p:cNvPicPr>
          <p:nvPr/>
        </p:nvPicPr>
        <p:blipFill rotWithShape="1">
          <a:blip r:embed="rId29">
            <a:extLst>
              <a:ext uri="{28A0092B-C50C-407E-A947-70E740481C1C}">
                <a14:useLocalDpi xmlns:a14="http://schemas.microsoft.com/office/drawing/2010/main" val="0"/>
              </a:ext>
            </a:extLst>
          </a:blip>
          <a:srcRect t="7382" b="6465"/>
          <a:stretch/>
        </p:blipFill>
        <p:spPr>
          <a:xfrm>
            <a:off x="10359227" y="4230133"/>
            <a:ext cx="1432084" cy="1174763"/>
          </a:xfrm>
          <a:prstGeom prst="rect">
            <a:avLst/>
          </a:prstGeom>
        </p:spPr>
      </p:pic>
      <p:pic>
        <p:nvPicPr>
          <p:cNvPr id="26" name="Picture 25" descr="Snow Goose Transit">
            <a:extLst>
              <a:ext uri="{FF2B5EF4-FFF2-40B4-BE49-F238E27FC236}">
                <a16:creationId xmlns:a16="http://schemas.microsoft.com/office/drawing/2014/main" id="{FFB111D0-1DB0-F659-3FEF-125734407CF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89856" y="5354727"/>
            <a:ext cx="1052521" cy="977638"/>
          </a:xfrm>
          <a:prstGeom prst="rect">
            <a:avLst/>
          </a:prstGeom>
        </p:spPr>
      </p:pic>
      <p:pic>
        <p:nvPicPr>
          <p:cNvPr id="40" name="Picture 39" descr="Solid Ground">
            <a:extLst>
              <a:ext uri="{FF2B5EF4-FFF2-40B4-BE49-F238E27FC236}">
                <a16:creationId xmlns:a16="http://schemas.microsoft.com/office/drawing/2014/main" id="{36B130CA-049C-443A-60E4-0A22A3C9174C}"/>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758299" y="5325468"/>
            <a:ext cx="1071994" cy="1071994"/>
          </a:xfrm>
          <a:prstGeom prst="rect">
            <a:avLst/>
          </a:prstGeom>
        </p:spPr>
      </p:pic>
      <p:pic>
        <p:nvPicPr>
          <p:cNvPr id="6" name="Picture 5" descr="Sound Generations">
            <a:extLst>
              <a:ext uri="{FF2B5EF4-FFF2-40B4-BE49-F238E27FC236}">
                <a16:creationId xmlns:a16="http://schemas.microsoft.com/office/drawing/2014/main" id="{6119D695-38DC-7F3C-46D2-0D60EF7685F6}"/>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979137" y="5547803"/>
            <a:ext cx="799924" cy="601206"/>
          </a:xfrm>
          <a:prstGeom prst="rect">
            <a:avLst/>
          </a:prstGeom>
        </p:spPr>
      </p:pic>
      <p:sp>
        <p:nvSpPr>
          <p:cNvPr id="27" name="TextBox 26">
            <a:extLst>
              <a:ext uri="{FF2B5EF4-FFF2-40B4-BE49-F238E27FC236}">
                <a16:creationId xmlns:a16="http://schemas.microsoft.com/office/drawing/2014/main" id="{5A69753D-A25B-2F83-9633-EB2C5B049ED0}"/>
              </a:ext>
            </a:extLst>
          </p:cNvPr>
          <p:cNvSpPr txBox="1"/>
          <p:nvPr/>
        </p:nvSpPr>
        <p:spPr>
          <a:xfrm>
            <a:off x="3704214" y="5806354"/>
            <a:ext cx="702574" cy="430887"/>
          </a:xfrm>
          <a:prstGeom prst="rect">
            <a:avLst/>
          </a:prstGeom>
          <a:noFill/>
        </p:spPr>
        <p:txBody>
          <a:bodyPr wrap="square" rtlCol="0">
            <a:spAutoFit/>
          </a:bodyPr>
          <a:lstStyle/>
          <a:p>
            <a:r>
              <a:rPr lang="en-US" sz="1100" b="1" dirty="0">
                <a:solidFill>
                  <a:srgbClr val="7030A0"/>
                </a:solidFill>
              </a:rPr>
              <a:t>Hyde</a:t>
            </a:r>
          </a:p>
          <a:p>
            <a:r>
              <a:rPr lang="en-US" sz="1100" b="1" dirty="0">
                <a:solidFill>
                  <a:srgbClr val="7030A0"/>
                </a:solidFill>
              </a:rPr>
              <a:t>Shuttle</a:t>
            </a:r>
          </a:p>
        </p:txBody>
      </p:sp>
      <p:pic>
        <p:nvPicPr>
          <p:cNvPr id="30" name="Picture 29" descr="Sound Transit">
            <a:extLst>
              <a:ext uri="{FF2B5EF4-FFF2-40B4-BE49-F238E27FC236}">
                <a16:creationId xmlns:a16="http://schemas.microsoft.com/office/drawing/2014/main" id="{0301FACE-AA8E-54B9-B447-288558E86F7D}"/>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394650" y="5508487"/>
            <a:ext cx="1304808" cy="708853"/>
          </a:xfrm>
          <a:prstGeom prst="rect">
            <a:avLst/>
          </a:prstGeom>
        </p:spPr>
      </p:pic>
      <p:pic>
        <p:nvPicPr>
          <p:cNvPr id="20" name="Picture 19" descr="Volunteer Services Southwest&#10;&#10;">
            <a:extLst>
              <a:ext uri="{FF2B5EF4-FFF2-40B4-BE49-F238E27FC236}">
                <a16:creationId xmlns:a16="http://schemas.microsoft.com/office/drawing/2014/main" id="{4244231A-3F6B-D7EA-AD24-89FD2503BA09}"/>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400203" y="5433907"/>
            <a:ext cx="1296401" cy="821054"/>
          </a:xfrm>
          <a:prstGeom prst="rect">
            <a:avLst/>
          </a:prstGeom>
        </p:spPr>
      </p:pic>
      <p:pic>
        <p:nvPicPr>
          <p:cNvPr id="14" name="Picture 13" descr="Volunteer Services King County&#10;">
            <a:extLst>
              <a:ext uri="{FF2B5EF4-FFF2-40B4-BE49-F238E27FC236}">
                <a16:creationId xmlns:a16="http://schemas.microsoft.com/office/drawing/2014/main" id="{DC84CF3C-3D2E-FFA5-0D61-6983B15BB3A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883792" y="5416246"/>
            <a:ext cx="1238622" cy="892662"/>
          </a:xfrm>
          <a:prstGeom prst="rect">
            <a:avLst/>
          </a:prstGeom>
        </p:spPr>
      </p:pic>
      <p:pic>
        <p:nvPicPr>
          <p:cNvPr id="46" name="Picture 4" descr="Washington State Ferries">
            <a:extLst>
              <a:ext uri="{FF2B5EF4-FFF2-40B4-BE49-F238E27FC236}">
                <a16:creationId xmlns:a16="http://schemas.microsoft.com/office/drawing/2014/main" id="{94B905B1-C1F8-88B2-A40E-8EF6B83EFE30}"/>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970309" y="5406693"/>
            <a:ext cx="1136527" cy="8737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ellevue's Free Shuttle Circuit BellHop">
            <a:extLst>
              <a:ext uri="{FF2B5EF4-FFF2-40B4-BE49-F238E27FC236}">
                <a16:creationId xmlns:a16="http://schemas.microsoft.com/office/drawing/2014/main" id="{1CFABED9-B01B-A246-3A82-F8D830F433AC}"/>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433701" y="5661534"/>
            <a:ext cx="1294748" cy="647374"/>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210;p24" descr="Mobility for All logo with outline of people with disabilities and youth and transportation in a circle">
            <a:extLst>
              <a:ext uri="{FF2B5EF4-FFF2-40B4-BE49-F238E27FC236}">
                <a16:creationId xmlns:a16="http://schemas.microsoft.com/office/drawing/2014/main" id="{C0E271A5-8F34-7DCD-FE20-C2C1E60DFF77}"/>
              </a:ext>
            </a:extLst>
          </p:cNvPr>
          <p:cNvPicPr preferRelativeResize="0"/>
          <p:nvPr/>
        </p:nvPicPr>
        <p:blipFill>
          <a:blip r:embed="rId38">
            <a:alphaModFix/>
            <a:lum bright="70000" contrast="-70000"/>
          </a:blip>
          <a:stretch>
            <a:fillRect/>
          </a:stretch>
        </p:blipFill>
        <p:spPr>
          <a:xfrm>
            <a:off x="10539638" y="278734"/>
            <a:ext cx="1087881" cy="877600"/>
          </a:xfrm>
          <a:prstGeom prst="rect">
            <a:avLst/>
          </a:prstGeom>
          <a:noFill/>
          <a:ln>
            <a:noFill/>
          </a:ln>
        </p:spPr>
      </p:pic>
    </p:spTree>
    <p:extLst>
      <p:ext uri="{BB962C8B-B14F-4D97-AF65-F5344CB8AC3E}">
        <p14:creationId xmlns:p14="http://schemas.microsoft.com/office/powerpoint/2010/main" val="372788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1C6CAB-A99D-256A-67C0-EE52D024C8D1}"/>
            </a:ext>
          </a:extLst>
        </p:cNvPr>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5AD96F5-34F7-4E16-1040-ED6A14286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E91B1F8-0DF0-0840-E516-F92DC9909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46A998A-039D-E593-B5B3-6FE092989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FCFFD5A-2A49-A9CE-CA96-4E00AE390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9390BC-71C1-1367-7405-F6382623146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Thanks to our Advisory Committee!</a:t>
            </a:r>
            <a:endParaRPr lang="en-US" sz="4000" dirty="0">
              <a:solidFill>
                <a:srgbClr val="FFFFFF"/>
              </a:solidFill>
            </a:endParaRPr>
          </a:p>
        </p:txBody>
      </p:sp>
      <p:pic>
        <p:nvPicPr>
          <p:cNvPr id="1026" name="Picture 2" descr="People at a celebration, one person has an assistor dog companion. A range of ages and people from differerent cultures and communities.">
            <a:extLst>
              <a:ext uri="{FF2B5EF4-FFF2-40B4-BE49-F238E27FC236}">
                <a16:creationId xmlns:a16="http://schemas.microsoft.com/office/drawing/2014/main" id="{360158F1-C885-457D-690C-D8CBB0E1E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820" y="2013034"/>
            <a:ext cx="9416107" cy="348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9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8C174F-AC96-92BA-E309-450F0593CFC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Find a Ride’s Governance</a:t>
            </a:r>
          </a:p>
        </p:txBody>
      </p:sp>
      <p:pic>
        <p:nvPicPr>
          <p:cNvPr id="3" name="Picture 2" descr="group of people sitting around a table">
            <a:extLst>
              <a:ext uri="{FF2B5EF4-FFF2-40B4-BE49-F238E27FC236}">
                <a16:creationId xmlns:a16="http://schemas.microsoft.com/office/drawing/2014/main" id="{D28CC1AD-4487-2D5F-5CBC-313B565B31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590" y="1885342"/>
            <a:ext cx="3122586" cy="4163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3" name="Group 12">
            <a:extLst>
              <a:ext uri="{FF2B5EF4-FFF2-40B4-BE49-F238E27FC236}">
                <a16:creationId xmlns:a16="http://schemas.microsoft.com/office/drawing/2014/main" id="{06F2B794-8783-E293-E190-35EAA6C74352}"/>
              </a:ext>
              <a:ext uri="{C183D7F6-B498-43B3-948B-1728B52AA6E4}">
                <adec:decorative xmlns:adec="http://schemas.microsoft.com/office/drawing/2017/decorative" val="1"/>
              </a:ext>
            </a:extLst>
          </p:cNvPr>
          <p:cNvGrpSpPr/>
          <p:nvPr/>
        </p:nvGrpSpPr>
        <p:grpSpPr>
          <a:xfrm>
            <a:off x="4690980" y="1885342"/>
            <a:ext cx="6094601" cy="1281906"/>
            <a:chOff x="699" y="21342"/>
            <a:chExt cx="6094601" cy="1281906"/>
          </a:xfrm>
        </p:grpSpPr>
        <p:sp>
          <p:nvSpPr>
            <p:cNvPr id="29" name="Rectangle: Rounded Corners 28">
              <a:extLst>
                <a:ext uri="{FF2B5EF4-FFF2-40B4-BE49-F238E27FC236}">
                  <a16:creationId xmlns:a16="http://schemas.microsoft.com/office/drawing/2014/main" id="{ABAD9871-D200-4931-4B7E-118020FE6024}"/>
                </a:ext>
              </a:extLst>
            </p:cNvPr>
            <p:cNvSpPr/>
            <p:nvPr/>
          </p:nvSpPr>
          <p:spPr>
            <a:xfrm>
              <a:off x="699" y="21342"/>
              <a:ext cx="6094601" cy="128190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Rectangle: Rounded Corners 4">
              <a:extLst>
                <a:ext uri="{FF2B5EF4-FFF2-40B4-BE49-F238E27FC236}">
                  <a16:creationId xmlns:a16="http://schemas.microsoft.com/office/drawing/2014/main" id="{D256EE27-9C74-7E94-E48F-4D507491729E}"/>
                </a:ext>
              </a:extLst>
            </p:cNvPr>
            <p:cNvSpPr txBox="1"/>
            <p:nvPr/>
          </p:nvSpPr>
          <p:spPr>
            <a:xfrm>
              <a:off x="38245" y="58888"/>
              <a:ext cx="6019509" cy="1206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t>Mobility for All</a:t>
              </a:r>
            </a:p>
          </p:txBody>
        </p:sp>
      </p:grpSp>
      <p:grpSp>
        <p:nvGrpSpPr>
          <p:cNvPr id="14" name="Group 13">
            <a:extLst>
              <a:ext uri="{FF2B5EF4-FFF2-40B4-BE49-F238E27FC236}">
                <a16:creationId xmlns:a16="http://schemas.microsoft.com/office/drawing/2014/main" id="{CE7B8617-0155-21CA-552B-DB04CDD20493}"/>
              </a:ext>
              <a:ext uri="{C183D7F6-B498-43B3-948B-1728B52AA6E4}">
                <adec:decorative xmlns:adec="http://schemas.microsoft.com/office/drawing/2017/decorative" val="1"/>
              </a:ext>
            </a:extLst>
          </p:cNvPr>
          <p:cNvGrpSpPr/>
          <p:nvPr/>
        </p:nvGrpSpPr>
        <p:grpSpPr>
          <a:xfrm>
            <a:off x="6805098" y="3255482"/>
            <a:ext cx="3981182" cy="1281906"/>
            <a:chOff x="2114817" y="1391482"/>
            <a:chExt cx="3981182" cy="1281906"/>
          </a:xfrm>
        </p:grpSpPr>
        <p:sp>
          <p:nvSpPr>
            <p:cNvPr id="27" name="Rectangle: Rounded Corners 26">
              <a:extLst>
                <a:ext uri="{FF2B5EF4-FFF2-40B4-BE49-F238E27FC236}">
                  <a16:creationId xmlns:a16="http://schemas.microsoft.com/office/drawing/2014/main" id="{6BAD3C97-650E-FA69-339C-A135DDD7BE85}"/>
                </a:ext>
              </a:extLst>
            </p:cNvPr>
            <p:cNvSpPr/>
            <p:nvPr/>
          </p:nvSpPr>
          <p:spPr>
            <a:xfrm>
              <a:off x="2114817" y="1391482"/>
              <a:ext cx="3981182" cy="128190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6">
              <a:extLst>
                <a:ext uri="{FF2B5EF4-FFF2-40B4-BE49-F238E27FC236}">
                  <a16:creationId xmlns:a16="http://schemas.microsoft.com/office/drawing/2014/main" id="{9AE726E0-0FD4-5CBB-204C-954B53EAA044}"/>
                </a:ext>
              </a:extLst>
            </p:cNvPr>
            <p:cNvSpPr txBox="1"/>
            <p:nvPr/>
          </p:nvSpPr>
          <p:spPr>
            <a:xfrm>
              <a:off x="2152363" y="1429028"/>
              <a:ext cx="3906090" cy="1206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King County Mobility Coalition</a:t>
              </a:r>
            </a:p>
          </p:txBody>
        </p:sp>
      </p:grpSp>
      <p:grpSp>
        <p:nvGrpSpPr>
          <p:cNvPr id="15" name="Group 14">
            <a:extLst>
              <a:ext uri="{FF2B5EF4-FFF2-40B4-BE49-F238E27FC236}">
                <a16:creationId xmlns:a16="http://schemas.microsoft.com/office/drawing/2014/main" id="{0CCBFCD8-5453-4D3B-3347-833426402810}"/>
              </a:ext>
              <a:ext uri="{C183D7F6-B498-43B3-948B-1728B52AA6E4}">
                <adec:decorative xmlns:adec="http://schemas.microsoft.com/office/drawing/2017/decorative" val="1"/>
              </a:ext>
            </a:extLst>
          </p:cNvPr>
          <p:cNvGrpSpPr/>
          <p:nvPr/>
        </p:nvGrpSpPr>
        <p:grpSpPr>
          <a:xfrm>
            <a:off x="4690980" y="4646093"/>
            <a:ext cx="1949648" cy="1281906"/>
            <a:chOff x="699" y="2782093"/>
            <a:chExt cx="1949648" cy="1281906"/>
          </a:xfrm>
        </p:grpSpPr>
        <p:sp>
          <p:nvSpPr>
            <p:cNvPr id="25" name="Rectangle: Rounded Corners 24">
              <a:extLst>
                <a:ext uri="{FF2B5EF4-FFF2-40B4-BE49-F238E27FC236}">
                  <a16:creationId xmlns:a16="http://schemas.microsoft.com/office/drawing/2014/main" id="{7905225E-9C55-B2CD-9495-E671C347F86A}"/>
                </a:ext>
              </a:extLst>
            </p:cNvPr>
            <p:cNvSpPr/>
            <p:nvPr/>
          </p:nvSpPr>
          <p:spPr>
            <a:xfrm>
              <a:off x="699" y="2782093"/>
              <a:ext cx="1949648" cy="128190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8">
              <a:extLst>
                <a:ext uri="{FF2B5EF4-FFF2-40B4-BE49-F238E27FC236}">
                  <a16:creationId xmlns:a16="http://schemas.microsoft.com/office/drawing/2014/main" id="{DF20F24D-46E2-A7D8-A5B4-A23463896F53}"/>
                </a:ext>
              </a:extLst>
            </p:cNvPr>
            <p:cNvSpPr txBox="1"/>
            <p:nvPr/>
          </p:nvSpPr>
          <p:spPr>
            <a:xfrm>
              <a:off x="38245" y="2819639"/>
              <a:ext cx="1874556" cy="1206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Advisory Committee</a:t>
              </a:r>
            </a:p>
          </p:txBody>
        </p:sp>
      </p:grpSp>
      <p:grpSp>
        <p:nvGrpSpPr>
          <p:cNvPr id="16" name="Group 15">
            <a:extLst>
              <a:ext uri="{FF2B5EF4-FFF2-40B4-BE49-F238E27FC236}">
                <a16:creationId xmlns:a16="http://schemas.microsoft.com/office/drawing/2014/main" id="{439DD8DB-1772-99FC-3880-6A0CDD0FFB30}"/>
              </a:ext>
              <a:ext uri="{C183D7F6-B498-43B3-948B-1728B52AA6E4}">
                <adec:decorative xmlns:adec="http://schemas.microsoft.com/office/drawing/2017/decorative" val="1"/>
              </a:ext>
            </a:extLst>
          </p:cNvPr>
          <p:cNvGrpSpPr/>
          <p:nvPr/>
        </p:nvGrpSpPr>
        <p:grpSpPr>
          <a:xfrm>
            <a:off x="6722514" y="4646093"/>
            <a:ext cx="1949648" cy="1281906"/>
            <a:chOff x="2032233" y="2782093"/>
            <a:chExt cx="1949648" cy="1281906"/>
          </a:xfrm>
        </p:grpSpPr>
        <p:sp>
          <p:nvSpPr>
            <p:cNvPr id="23" name="Rectangle: Rounded Corners 22">
              <a:extLst>
                <a:ext uri="{FF2B5EF4-FFF2-40B4-BE49-F238E27FC236}">
                  <a16:creationId xmlns:a16="http://schemas.microsoft.com/office/drawing/2014/main" id="{523D895E-6299-E850-20A8-7BAD7346C5C5}"/>
                </a:ext>
              </a:extLst>
            </p:cNvPr>
            <p:cNvSpPr/>
            <p:nvPr/>
          </p:nvSpPr>
          <p:spPr>
            <a:xfrm>
              <a:off x="2032233" y="2782093"/>
              <a:ext cx="1949648" cy="128190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10">
              <a:extLst>
                <a:ext uri="{FF2B5EF4-FFF2-40B4-BE49-F238E27FC236}">
                  <a16:creationId xmlns:a16="http://schemas.microsoft.com/office/drawing/2014/main" id="{717137E6-D46C-18C7-41E6-8689742626E2}"/>
                </a:ext>
              </a:extLst>
            </p:cNvPr>
            <p:cNvSpPr txBox="1"/>
            <p:nvPr/>
          </p:nvSpPr>
          <p:spPr>
            <a:xfrm>
              <a:off x="2069779" y="2819639"/>
              <a:ext cx="1874556" cy="1206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Technical Advisors</a:t>
              </a:r>
            </a:p>
          </p:txBody>
        </p:sp>
      </p:grpSp>
      <p:grpSp>
        <p:nvGrpSpPr>
          <p:cNvPr id="17" name="Group 16">
            <a:extLst>
              <a:ext uri="{FF2B5EF4-FFF2-40B4-BE49-F238E27FC236}">
                <a16:creationId xmlns:a16="http://schemas.microsoft.com/office/drawing/2014/main" id="{D3C54B62-1EF0-595D-31C9-AE2E1AFAFF5E}"/>
              </a:ext>
              <a:ext uri="{C183D7F6-B498-43B3-948B-1728B52AA6E4}">
                <adec:decorative xmlns:adec="http://schemas.microsoft.com/office/drawing/2017/decorative" val="1"/>
              </a:ext>
            </a:extLst>
          </p:cNvPr>
          <p:cNvGrpSpPr/>
          <p:nvPr/>
        </p:nvGrpSpPr>
        <p:grpSpPr>
          <a:xfrm>
            <a:off x="4690281" y="3255482"/>
            <a:ext cx="1949648" cy="1281906"/>
            <a:chOff x="0" y="1391482"/>
            <a:chExt cx="1949648" cy="1281906"/>
          </a:xfrm>
        </p:grpSpPr>
        <p:sp>
          <p:nvSpPr>
            <p:cNvPr id="21" name="Rectangle: Rounded Corners 20">
              <a:extLst>
                <a:ext uri="{FF2B5EF4-FFF2-40B4-BE49-F238E27FC236}">
                  <a16:creationId xmlns:a16="http://schemas.microsoft.com/office/drawing/2014/main" id="{357CF9F0-00F3-866B-7054-B6BD4BEA4895}"/>
                </a:ext>
              </a:extLst>
            </p:cNvPr>
            <p:cNvSpPr/>
            <p:nvPr/>
          </p:nvSpPr>
          <p:spPr>
            <a:xfrm>
              <a:off x="0" y="1391482"/>
              <a:ext cx="1949648" cy="128190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12">
              <a:extLst>
                <a:ext uri="{FF2B5EF4-FFF2-40B4-BE49-F238E27FC236}">
                  <a16:creationId xmlns:a16="http://schemas.microsoft.com/office/drawing/2014/main" id="{7BF40EFF-7819-212E-72F8-7C80B22A9E9F}"/>
                </a:ext>
              </a:extLst>
            </p:cNvPr>
            <p:cNvSpPr txBox="1"/>
            <p:nvPr/>
          </p:nvSpPr>
          <p:spPr>
            <a:xfrm>
              <a:off x="37546" y="1429028"/>
              <a:ext cx="1874556" cy="1206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Hopelink</a:t>
              </a:r>
            </a:p>
          </p:txBody>
        </p:sp>
      </p:grpSp>
      <p:grpSp>
        <p:nvGrpSpPr>
          <p:cNvPr id="18" name="Group 17">
            <a:extLst>
              <a:ext uri="{FF2B5EF4-FFF2-40B4-BE49-F238E27FC236}">
                <a16:creationId xmlns:a16="http://schemas.microsoft.com/office/drawing/2014/main" id="{C246CE86-D804-6303-3324-0B8F6F64149B}"/>
              </a:ext>
              <a:ext uri="{C183D7F6-B498-43B3-948B-1728B52AA6E4}">
                <adec:decorative xmlns:adec="http://schemas.microsoft.com/office/drawing/2017/decorative" val="1"/>
              </a:ext>
            </a:extLst>
          </p:cNvPr>
          <p:cNvGrpSpPr/>
          <p:nvPr/>
        </p:nvGrpSpPr>
        <p:grpSpPr>
          <a:xfrm>
            <a:off x="8835933" y="4646093"/>
            <a:ext cx="1949648" cy="1281906"/>
            <a:chOff x="4145652" y="2782093"/>
            <a:chExt cx="1949648" cy="1281906"/>
          </a:xfrm>
        </p:grpSpPr>
        <p:sp>
          <p:nvSpPr>
            <p:cNvPr id="19" name="Rectangle: Rounded Corners 18">
              <a:extLst>
                <a:ext uri="{FF2B5EF4-FFF2-40B4-BE49-F238E27FC236}">
                  <a16:creationId xmlns:a16="http://schemas.microsoft.com/office/drawing/2014/main" id="{214ADD7D-2146-244D-F147-066B37E410F2}"/>
                </a:ext>
              </a:extLst>
            </p:cNvPr>
            <p:cNvSpPr/>
            <p:nvPr/>
          </p:nvSpPr>
          <p:spPr>
            <a:xfrm>
              <a:off x="4145652" y="2782093"/>
              <a:ext cx="1949648" cy="128190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14">
              <a:extLst>
                <a:ext uri="{FF2B5EF4-FFF2-40B4-BE49-F238E27FC236}">
                  <a16:creationId xmlns:a16="http://schemas.microsoft.com/office/drawing/2014/main" id="{49566DAD-F751-FB88-89D8-BF6893E4E4A3}"/>
                </a:ext>
              </a:extLst>
            </p:cNvPr>
            <p:cNvSpPr txBox="1"/>
            <p:nvPr/>
          </p:nvSpPr>
          <p:spPr>
            <a:xfrm>
              <a:off x="4183198" y="2819639"/>
              <a:ext cx="1874556" cy="1206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Ad Hoc Community</a:t>
              </a:r>
            </a:p>
          </p:txBody>
        </p:sp>
      </p:grpSp>
      <p:pic>
        <p:nvPicPr>
          <p:cNvPr id="4" name="Google Shape;211;p24">
            <a:extLst>
              <a:ext uri="{FF2B5EF4-FFF2-40B4-BE49-F238E27FC236}">
                <a16:creationId xmlns:a16="http://schemas.microsoft.com/office/drawing/2014/main" id="{8D790529-1EAE-1959-30B7-64313DF11E4B}"/>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8938" y="208284"/>
            <a:ext cx="758527" cy="1162219"/>
          </a:xfrm>
          <a:prstGeom prst="rect">
            <a:avLst/>
          </a:prstGeom>
          <a:noFill/>
          <a:ln>
            <a:noFill/>
          </a:ln>
        </p:spPr>
      </p:pic>
    </p:spTree>
    <p:extLst>
      <p:ext uri="{BB962C8B-B14F-4D97-AF65-F5344CB8AC3E}">
        <p14:creationId xmlns:p14="http://schemas.microsoft.com/office/powerpoint/2010/main" val="317605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3CB534-51AF-C39C-C5AE-60509DEC29C3}"/>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5BE03B23-43FE-02E0-ED41-7E3CDAB8C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8" name="Rectangle 87">
            <a:extLst>
              <a:ext uri="{FF2B5EF4-FFF2-40B4-BE49-F238E27FC236}">
                <a16:creationId xmlns:a16="http://schemas.microsoft.com/office/drawing/2014/main" id="{D17C818B-95E2-2294-3976-526519B90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53E00A5-B474-1874-02D8-2A175B586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170570E-5B35-9A27-A464-71E9C9433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oogle Shape;183;p22" descr="Logo for Find a Ride with the F shaped path map with blue and orange colords and then the words Find a Ride in all caps below it.">
            <a:extLst>
              <a:ext uri="{FF2B5EF4-FFF2-40B4-BE49-F238E27FC236}">
                <a16:creationId xmlns:a16="http://schemas.microsoft.com/office/drawing/2014/main" id="{AEB8DC13-7DFE-90D6-A5B7-4964C5E1E6EF}"/>
              </a:ext>
            </a:extLst>
          </p:cNvPr>
          <p:cNvPicPr preferRelativeResize="0"/>
          <p:nvPr/>
        </p:nvPicPr>
        <p:blipFill rotWithShape="1">
          <a:blip r:embed="rId3">
            <a:alphaModFix/>
          </a:blip>
          <a:srcRect/>
          <a:stretch/>
        </p:blipFill>
        <p:spPr>
          <a:xfrm>
            <a:off x="248938" y="208284"/>
            <a:ext cx="758527" cy="1162219"/>
          </a:xfrm>
          <a:prstGeom prst="rect">
            <a:avLst/>
          </a:prstGeom>
          <a:noFill/>
          <a:ln>
            <a:noFill/>
          </a:ln>
        </p:spPr>
      </p:pic>
      <p:sp>
        <p:nvSpPr>
          <p:cNvPr id="2" name="Title 1">
            <a:extLst>
              <a:ext uri="{FF2B5EF4-FFF2-40B4-BE49-F238E27FC236}">
                <a16:creationId xmlns:a16="http://schemas.microsoft.com/office/drawing/2014/main" id="{BF15EF97-54D3-B5FC-2616-C2085C4E1896}"/>
              </a:ext>
            </a:extLst>
          </p:cNvPr>
          <p:cNvSpPr>
            <a:spLocks noGrp="1"/>
          </p:cNvSpPr>
          <p:nvPr>
            <p:ph type="title"/>
          </p:nvPr>
        </p:nvSpPr>
        <p:spPr>
          <a:xfrm>
            <a:off x="628201" y="2502405"/>
            <a:ext cx="2878688" cy="2757975"/>
          </a:xfrm>
        </p:spPr>
        <p:txBody>
          <a:bodyPr vert="horz" lIns="91440" tIns="45720" rIns="91440" bIns="45720" rtlCol="0" anchor="t">
            <a:normAutofit/>
          </a:bodyPr>
          <a:lstStyle/>
          <a:p>
            <a:r>
              <a:rPr lang="en-US" sz="4000" dirty="0">
                <a:solidFill>
                  <a:srgbClr val="FFFFFF"/>
                </a:solidFill>
                <a:latin typeface="Arial" panose="020B0604020202020204" pitchFamily="34" charset="0"/>
                <a:cs typeface="Arial" panose="020B0604020202020204" pitchFamily="34" charset="0"/>
              </a:rPr>
              <a:t>Education Materials</a:t>
            </a:r>
          </a:p>
        </p:txBody>
      </p:sp>
      <p:pic>
        <p:nvPicPr>
          <p:cNvPr id="4" name="Picture 3" descr="A person sitting on a bench looking at a phone">
            <a:extLst>
              <a:ext uri="{FF2B5EF4-FFF2-40B4-BE49-F238E27FC236}">
                <a16:creationId xmlns:a16="http://schemas.microsoft.com/office/drawing/2014/main" id="{08FA55D4-DBEA-3652-33FB-FC6D36027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388" y="1370503"/>
            <a:ext cx="3791233" cy="37912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 name="Picture 22" descr="Spanish Language flier about Find a Ride">
            <a:extLst>
              <a:ext uri="{FF2B5EF4-FFF2-40B4-BE49-F238E27FC236}">
                <a16:creationId xmlns:a16="http://schemas.microsoft.com/office/drawing/2014/main" id="{0868ED42-69C8-ABE8-3F42-9A048BB2534E}"/>
              </a:ext>
            </a:extLst>
          </p:cNvPr>
          <p:cNvPicPr>
            <a:picLocks noChangeAspect="1"/>
          </p:cNvPicPr>
          <p:nvPr/>
        </p:nvPicPr>
        <p:blipFill>
          <a:blip r:embed="rId5"/>
          <a:stretch>
            <a:fillRect/>
          </a:stretch>
        </p:blipFill>
        <p:spPr>
          <a:xfrm>
            <a:off x="8592824" y="961228"/>
            <a:ext cx="3141973" cy="4409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5351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1.2618"/>
  <p:tag name="SLIDO_PRESENTATION_ID" val="00000000-0000-0000-0000-000000000000"/>
  <p:tag name="SLIDO_EVENT_UUID" val="7301a1f9-4577-4f6e-921e-701d45aa124e"/>
  <p:tag name="SLIDO_EVENT_SECTION_UUID" val="87091bb9-0740-454a-b735-6fb50537ff0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DOT_PPT_TEMPLATE_WIDE.potx  -  Read-Only" id="{9CD6641E-6DF7-4338-BB53-B7197CB1F704}" vid="{EC7019A7-793E-417D-942D-171BBA694339}"/>
    </a:ext>
  </a:extLst>
</a:theme>
</file>

<file path=ppt/theme/theme7.xml><?xml version="1.0" encoding="utf-8"?>
<a:theme xmlns:a="http://schemas.openxmlformats.org/drawingml/2006/main" name="WSDOT_PPT_TEMPLATE_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SDOT_PPT_TEMPLATE_WIDE.potx  -  Read-Only" id="{9CD6641E-6DF7-4338-BB53-B7197CB1F704}" vid="{F4C29658-CE70-4484-AB6A-AB74DAB6987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e6cf4a-8140-4505-8652-23234189d934">
      <Terms xmlns="http://schemas.microsoft.com/office/infopath/2007/PartnerControls"/>
    </lcf76f155ced4ddcb4097134ff3c332f>
    <TaxCatchAll xmlns="23d8fd70-2008-4445-9cdb-8b941da07f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BA9F1B88EE01489ED1676000FCCC6D" ma:contentTypeVersion="14" ma:contentTypeDescription="Create a new document." ma:contentTypeScope="" ma:versionID="4c2c2670c3fd7a454ef2aa620704a8aa">
  <xsd:schema xmlns:xsd="http://www.w3.org/2001/XMLSchema" xmlns:xs="http://www.w3.org/2001/XMLSchema" xmlns:p="http://schemas.microsoft.com/office/2006/metadata/properties" xmlns:ns2="f5e6cf4a-8140-4505-8652-23234189d934" xmlns:ns3="23d8fd70-2008-4445-9cdb-8b941da07fa0" targetNamespace="http://schemas.microsoft.com/office/2006/metadata/properties" ma:root="true" ma:fieldsID="e0a1f2d92941e61f04f90a16f54d97bd" ns2:_="" ns3:_="">
    <xsd:import namespace="f5e6cf4a-8140-4505-8652-23234189d934"/>
    <xsd:import namespace="23d8fd70-2008-4445-9cdb-8b941da07f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6cf4a-8140-4505-8652-23234189d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f6295c1-ed5c-43b5-a143-d1eb0df131b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8fd70-2008-4445-9cdb-8b941da07f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a21d8a-53d0-43c9-aab1-8d53d3614591}" ma:internalName="TaxCatchAll" ma:showField="CatchAllData" ma:web="23d8fd70-2008-4445-9cdb-8b941da07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1879C-7E9F-43DA-B1BF-19B33FFE81CA}">
  <ds:schemaRefs>
    <ds:schemaRef ds:uri="dc9e5713-ce46-46ea-b89e-9e16036bb530"/>
    <ds:schemaRef ds:uri="http://schemas.microsoft.com/office/2006/documentManagement/types"/>
    <ds:schemaRef ds:uri="http://schemas.microsoft.com/office/2006/metadata/properties"/>
    <ds:schemaRef ds:uri="http://www.w3.org/XML/1998/namespace"/>
    <ds:schemaRef ds:uri="758faccc-e500-4462-87cc-4ad249138d6b"/>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034F89F0-5C53-4DD1-B60E-63C90EB32E03}"/>
</file>

<file path=customXml/itemProps3.xml><?xml version="1.0" encoding="utf-8"?>
<ds:datastoreItem xmlns:ds="http://schemas.openxmlformats.org/officeDocument/2006/customXml" ds:itemID="{DD7D7BCD-BA80-409F-BE33-3AA648B451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33309</TotalTime>
  <Words>893</Words>
  <Application>Microsoft Office PowerPoint</Application>
  <PresentationFormat>Widescreen</PresentationFormat>
  <Paragraphs>79</Paragraphs>
  <Slides>14</Slides>
  <Notes>14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14</vt:i4>
      </vt:variant>
    </vt:vector>
  </HeadingPairs>
  <TitlesOfParts>
    <vt:vector size="31" baseType="lpstr">
      <vt:lpstr>Aptos</vt:lpstr>
      <vt:lpstr>Aptos Display</vt:lpstr>
      <vt:lpstr>Arial</vt:lpstr>
      <vt:lpstr>Arial Black</vt:lpstr>
      <vt:lpstr>Calibri</vt:lpstr>
      <vt:lpstr>Calibri Light</vt:lpstr>
      <vt:lpstr>Century Gothic</vt:lpstr>
      <vt:lpstr>Poppins</vt:lpstr>
      <vt:lpstr>Wingdings</vt:lpstr>
      <vt:lpstr>Zurich  Bold Condensed Italic B</vt:lpstr>
      <vt:lpstr>office theme</vt:lpstr>
      <vt:lpstr>Office Theme</vt:lpstr>
      <vt:lpstr>Office Theme</vt:lpstr>
      <vt:lpstr>Office Theme</vt:lpstr>
      <vt:lpstr>Simple Light</vt:lpstr>
      <vt:lpstr>WSDOT CONTENT SLIDES</vt:lpstr>
      <vt:lpstr>WSDOT_PPT_TEMPLATE_WIDE</vt:lpstr>
      <vt:lpstr>Laura Loe (she/her); Program Manager, Find a Ride, Hopelink   Since 2018, Hopelink has been enacting the vision of King County Mobility Coalition, and many regional partners, through a One-Call/One-Click system.  The project expanded our Find a Ride transportation service discovery site to include a ground-breaking trip planner. This is a critical step forward for our multi-phase roadmap to increase mobility access across Pierce, King, and Snohomish Counties.   Our new trip planner focuses on services essential for older adults, people with disabilities, and rural transit riders. Another important project focus is ensuring accessibility for blind and low-vision travelers.</vt:lpstr>
      <vt:lpstr>Inclusive Planning: Then &amp; Now</vt:lpstr>
      <vt:lpstr>Inclusive Planning Report</vt:lpstr>
      <vt:lpstr>What is a Coalition? </vt:lpstr>
      <vt:lpstr>Program Roadmap</vt:lpstr>
      <vt:lpstr>Find a Ride’s Transportation Services Phase 1</vt:lpstr>
      <vt:lpstr>Thanks to our Advisory Committee!</vt:lpstr>
      <vt:lpstr>Find a Ride’s Governance</vt:lpstr>
      <vt:lpstr>Education Materials</vt:lpstr>
      <vt:lpstr>Two examples of marketing materials in Chinese and English</vt:lpstr>
      <vt:lpstr>Data Quality Assurance</vt:lpstr>
      <vt:lpstr>Thanks to our project vendors </vt:lpstr>
      <vt:lpstr>Thanks to our funding partners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 Sahoo</dc:creator>
  <cp:lastModifiedBy>Laura Loe</cp:lastModifiedBy>
  <cp:revision>137</cp:revision>
  <dcterms:created xsi:type="dcterms:W3CDTF">2021-08-22T04:40:51Z</dcterms:created>
  <dcterms:modified xsi:type="dcterms:W3CDTF">2025-05-28T00:07:14Z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1.1.1.2618</vt:lpwstr>
  </property>
  <property fmtid="{D5CDD505-2E9C-101B-9397-08002B2CF9AE}" pid="3" name="ContentTypeId">
    <vt:lpwstr>0x010100AFBA9F1B88EE01489ED1676000FCCC6D</vt:lpwstr>
  </property>
  <property fmtid="{D5CDD505-2E9C-101B-9397-08002B2CF9AE}" pid="4" name="MediaServiceImageTags">
    <vt:lpwstr/>
  </property>
</Properties>
</file>