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  <p:sldMasterId id="2147483684" r:id="rId2"/>
    <p:sldMasterId id="2147483696" r:id="rId3"/>
  </p:sldMasterIdLst>
  <p:notesMasterIdLst>
    <p:notesMasterId r:id="rId22"/>
  </p:notesMasterIdLst>
  <p:handoutMasterIdLst>
    <p:handoutMasterId r:id="rId23"/>
  </p:handoutMasterIdLst>
  <p:sldIdLst>
    <p:sldId id="313" r:id="rId4"/>
    <p:sldId id="322" r:id="rId5"/>
    <p:sldId id="321" r:id="rId6"/>
    <p:sldId id="316" r:id="rId7"/>
    <p:sldId id="323" r:id="rId8"/>
    <p:sldId id="337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335" r:id="rId2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8DA2015-38E5-43EE-989B-6B0429C34D1E}">
          <p14:sldIdLst>
            <p14:sldId id="313"/>
            <p14:sldId id="322"/>
            <p14:sldId id="321"/>
            <p14:sldId id="316"/>
            <p14:sldId id="323"/>
            <p14:sldId id="337"/>
          </p14:sldIdLst>
        </p14:section>
        <p14:section name="Untitled Section" id="{7F079533-42FB-4AB6-B2C5-F2562D133FEC}">
          <p14:sldIdLst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1417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808080"/>
    <a:srgbClr val="CE9C2D"/>
    <a:srgbClr val="3C296D"/>
    <a:srgbClr val="7AA5C5"/>
    <a:srgbClr val="6676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386" autoAdjust="0"/>
    <p:restoredTop sz="75793" autoAdjust="0"/>
  </p:normalViewPr>
  <p:slideViewPr>
    <p:cSldViewPr snapToGrid="0">
      <p:cViewPr>
        <p:scale>
          <a:sx n="62" d="100"/>
          <a:sy n="62" d="100"/>
        </p:scale>
        <p:origin x="-1350" y="216"/>
      </p:cViewPr>
      <p:guideLst>
        <p:guide orient="horz" pos="2160"/>
        <p:guide orient="horz" pos="1417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-206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7AC050B-3B6A-481B-BFAE-543581C8F6C1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D2A652E-14AE-4051-94F3-382D2EBC10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27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-32" charset="-128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-32" charset="-128"/>
              </a:defRPr>
            </a:lvl1pPr>
          </a:lstStyle>
          <a:p>
            <a:pPr>
              <a:defRPr/>
            </a:pPr>
            <a:fld id="{249A51C3-9A20-4A11-A8F6-A09A1052E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1259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22582"/>
            <a:ext cx="5608320" cy="4376588"/>
          </a:xfrm>
        </p:spPr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DB66-0BF5-AC41-A43C-D17E501306D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4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EB2-9017-45F9-861C-CA6361E30568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245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9A51C3-9A20-4A11-A8F6-A09A1052E8A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793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A4121-0FD9-4A44-84D1-3B95D46B99B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264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49A51C3-9A20-4A11-A8F6-A09A1052E8A6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21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222582"/>
            <a:ext cx="5608320" cy="4376588"/>
          </a:xfrm>
        </p:spPr>
        <p:txBody>
          <a:bodyPr/>
          <a:lstStyle/>
          <a:p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C9DB66-0BF5-AC41-A43C-D17E501306D4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34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EB2-9017-45F9-861C-CA6361E30568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414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EB2-9017-45F9-861C-CA6361E30568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6497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EB2-9017-45F9-861C-CA6361E30568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38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A24EB2-9017-45F9-861C-CA6361E30568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230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45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8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868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1204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880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018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9458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813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8951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74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360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7169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0831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957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917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479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54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773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2511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694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696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2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265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>
              <a:solidFill>
                <a:srgbClr val="43434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9AD67D-5800-4562-8BEE-D50D9E6D6C00}" type="slidenum">
              <a:rPr lang="en-US" smtClean="0">
                <a:solidFill>
                  <a:srgbClr val="434342"/>
                </a:solidFill>
              </a:rPr>
              <a:pPr/>
              <a:t>‹#›</a:t>
            </a:fld>
            <a:endParaRPr lang="en-US">
              <a:solidFill>
                <a:srgbClr val="43434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04297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016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836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BBD11-737A-4276-8202-219250D5B3E8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AD67D-5800-4562-8BEE-D50D9E6D6C0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8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6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2750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457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75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74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www.nadtc.org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543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-box+blue-backgroundCLOS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52400"/>
            <a:ext cx="8680450" cy="1219200"/>
          </a:xfrm>
          <a:prstGeom prst="rect">
            <a:avLst/>
          </a:prstGeom>
        </p:spPr>
        <p:txBody>
          <a:bodyPr vert="horz" lIns="274320" tIns="301752" rIns="274320" bIns="30175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t>www.nadtc.org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09600" y="820896"/>
            <a:ext cx="0" cy="0"/>
          </a:xfrm>
          <a:prstGeom prst="line">
            <a:avLst/>
          </a:prstGeom>
          <a:ln>
            <a:solidFill>
              <a:srgbClr val="5FB3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ADTC_NoTag_RGB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327648"/>
            <a:ext cx="950976" cy="42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60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marL="0" algn="l" defTabSz="457200" rtl="0" eaLnBrk="1" latinLnBrk="0" hangingPunct="1">
        <a:lnSpc>
          <a:spcPct val="8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reen-box+blue-backgroundCLOSED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550" y="152400"/>
            <a:ext cx="8680450" cy="1219200"/>
          </a:xfrm>
          <a:prstGeom prst="rect">
            <a:avLst/>
          </a:prstGeom>
        </p:spPr>
        <p:txBody>
          <a:bodyPr vert="horz" lIns="274320" tIns="301752" rIns="274320" bIns="301752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</a:pPr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</a:rPr>
              <a:pPr defTabSz="457200"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  <a:latin typeface="Calibri"/>
              <a:ea typeface="+mn-ea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609600" y="820896"/>
            <a:ext cx="0" cy="0"/>
          </a:xfrm>
          <a:prstGeom prst="line">
            <a:avLst/>
          </a:prstGeom>
          <a:ln>
            <a:solidFill>
              <a:srgbClr val="5FB3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ADTC_NoTag_RGB.pn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6327648"/>
            <a:ext cx="950976" cy="424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631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marL="0" algn="l" defTabSz="457200" rtl="0" eaLnBrk="1" latinLnBrk="0" hangingPunct="1">
        <a:lnSpc>
          <a:spcPct val="8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Wingdings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5B1BBD11-737A-4276-8202-219250D5B3E8}" type="datetimeFigureOut">
              <a:rPr lang="en-US" smtClean="0">
                <a:latin typeface="Franklin Gothic Book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1/27/2017</a:t>
            </a:fld>
            <a:endParaRPr lang="en-US">
              <a:latin typeface="Franklin Gothic Book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latin typeface="Franklin Gothic Book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A9AD67D-5800-4562-8BEE-D50D9E6D6C00}" type="slidenum">
              <a:rPr lang="en-US" smtClean="0">
                <a:latin typeface="Franklin Gothic Book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7303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judyt@cbcil.org" TargetMode="External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emf"/><Relationship Id="rId5" Type="http://schemas.openxmlformats.org/officeDocument/2006/relationships/oleObject" Target="../embeddings/oleObject1.bin"/><Relationship Id="rId4" Type="http://schemas.openxmlformats.org/officeDocument/2006/relationships/hyperlink" Target="mailto:sabrinaa@cbcil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Sl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38" y="0"/>
            <a:ext cx="9144000" cy="6858000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>
          <a:xfrm>
            <a:off x="4756638" y="35607"/>
            <a:ext cx="4591976" cy="2455345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85000" lnSpcReduction="10000"/>
          </a:bodyPr>
          <a:lstStyle>
            <a:lvl1pPr marL="0"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467F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 algn="ctr"/>
            <a:r>
              <a:rPr lang="en-US" sz="4800" dirty="0" smtClean="0"/>
              <a:t>Course Introduction:</a:t>
            </a:r>
          </a:p>
          <a:p>
            <a:pPr lvl="0" algn="ctr"/>
            <a:r>
              <a:rPr lang="en-US" sz="4800" dirty="0" smtClean="0"/>
              <a:t>Session 1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706" y="5191909"/>
            <a:ext cx="3120342" cy="253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7564" y="3005189"/>
            <a:ext cx="843814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4000" b="1" dirty="0">
                <a:solidFill>
                  <a:schemeClr val="tx2"/>
                </a:solidFill>
              </a:rPr>
              <a:t>Exploring the </a:t>
            </a:r>
            <a:r>
              <a:rPr lang="en-US" sz="4000" b="1" dirty="0" smtClean="0">
                <a:solidFill>
                  <a:schemeClr val="tx2"/>
                </a:solidFill>
              </a:rPr>
              <a:t>Role </a:t>
            </a:r>
            <a:r>
              <a:rPr lang="en-US" sz="4000" b="1" dirty="0">
                <a:solidFill>
                  <a:schemeClr val="tx2"/>
                </a:solidFill>
              </a:rPr>
              <a:t>of a </a:t>
            </a:r>
            <a:r>
              <a:rPr lang="en-US" sz="4000" b="1" dirty="0" smtClean="0">
                <a:solidFill>
                  <a:schemeClr val="tx2"/>
                </a:solidFill>
              </a:rPr>
              <a:t>Human Services Agency </a:t>
            </a:r>
            <a:r>
              <a:rPr lang="en-US" sz="4000" b="1" dirty="0">
                <a:solidFill>
                  <a:schemeClr val="tx2"/>
                </a:solidFill>
              </a:rPr>
              <a:t>in </a:t>
            </a:r>
            <a:r>
              <a:rPr lang="en-US" sz="4000" b="1" dirty="0" smtClean="0">
                <a:solidFill>
                  <a:schemeClr val="tx2"/>
                </a:solidFill>
              </a:rPr>
              <a:t>Community Transportation</a:t>
            </a:r>
            <a:endParaRPr lang="en-US" sz="4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4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581400" cy="37338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/>
              <a:t>Enhanced Mobility for </a:t>
            </a:r>
            <a:r>
              <a:rPr lang="en-US" sz="2600" dirty="0"/>
              <a:t>Seniors </a:t>
            </a:r>
            <a:r>
              <a:rPr lang="en-US" sz="2600" dirty="0" smtClean="0"/>
              <a:t>&amp; Individuals with Disabilitie</a:t>
            </a:r>
            <a:r>
              <a:rPr lang="en-US" dirty="0" smtClean="0"/>
              <a:t>s (5310):</a:t>
            </a:r>
          </a:p>
          <a:p>
            <a:endParaRPr lang="en-US" sz="2600" b="0" dirty="0" smtClean="0">
              <a:latin typeface="Berlin Sans FB" panose="020E0602020502020306" pitchFamily="34" charset="0"/>
            </a:endParaRPr>
          </a:p>
          <a:p>
            <a:r>
              <a:rPr lang="en-US" sz="3000" b="0" dirty="0" smtClean="0">
                <a:latin typeface="Berlin Sans FB" panose="020E0602020502020306" pitchFamily="34" charset="0"/>
              </a:rPr>
              <a:t>Mobility Options Project</a:t>
            </a:r>
          </a:p>
          <a:p>
            <a:endParaRPr lang="en-US" dirty="0" smtClean="0"/>
          </a:p>
          <a:p>
            <a:r>
              <a:rPr lang="en-US" dirty="0" smtClean="0"/>
              <a:t>Purchase of Services</a:t>
            </a:r>
          </a:p>
          <a:p>
            <a:r>
              <a:rPr lang="en-US" dirty="0" smtClean="0"/>
              <a:t>Mobility </a:t>
            </a:r>
            <a:r>
              <a:rPr lang="en-US" dirty="0"/>
              <a:t>Management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495800" y="1066800"/>
            <a:ext cx="3505200" cy="35814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Planning  and</a:t>
            </a:r>
          </a:p>
          <a:p>
            <a:r>
              <a:rPr lang="en-US" dirty="0" smtClean="0"/>
              <a:t>Demonstration Grant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TxDOT</a:t>
            </a:r>
            <a:r>
              <a:rPr lang="en-US" dirty="0" smtClean="0"/>
              <a:t>):</a:t>
            </a:r>
          </a:p>
          <a:p>
            <a:endParaRPr lang="en-US" b="0" i="1" dirty="0" smtClean="0">
              <a:latin typeface="Berlin Sans FB" panose="020E0602020502020306" pitchFamily="34" charset="0"/>
            </a:endParaRPr>
          </a:p>
          <a:p>
            <a:r>
              <a:rPr lang="en-US" sz="3300" b="0" i="1" dirty="0" err="1" smtClean="0">
                <a:latin typeface="Berlin Sans FB" panose="020E0602020502020306" pitchFamily="34" charset="0"/>
              </a:rPr>
              <a:t>MobilityNow</a:t>
            </a:r>
            <a:r>
              <a:rPr lang="en-US" sz="3300" b="0" i="1" dirty="0" smtClean="0">
                <a:latin typeface="Berlin Sans FB" panose="020E0602020502020306" pitchFamily="34" charset="0"/>
              </a:rPr>
              <a:t>! Liberty</a:t>
            </a:r>
          </a:p>
          <a:p>
            <a:endParaRPr lang="en-US" sz="1400" b="0" i="1" dirty="0" smtClean="0">
              <a:latin typeface="Berlin Sans FB" panose="020E0602020502020306" pitchFamily="34" charset="0"/>
            </a:endParaRPr>
          </a:p>
          <a:p>
            <a:r>
              <a:rPr lang="en-US" dirty="0" smtClean="0"/>
              <a:t>Real-time transportation  in rural areas</a:t>
            </a:r>
          </a:p>
          <a:p>
            <a:endParaRPr lang="en-US" b="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dirty="0" smtClean="0">
                <a:latin typeface="Berlin Sans FB" panose="020E0602020502020306" pitchFamily="34" charset="0"/>
              </a:rPr>
              <a:t>CBCIL MOBILITY SERVICES</a:t>
            </a:r>
            <a:endParaRPr lang="en-US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676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696200" cy="38252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dirty="0" smtClean="0"/>
              <a:t>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b="1" dirty="0" smtClean="0">
                <a:latin typeface="Berlin Sans FB" panose="020E0602020502020306" pitchFamily="34" charset="0"/>
              </a:rPr>
              <a:t>Barriers to Independent Living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>
                <a:latin typeface="Berlin Sans FB" panose="020E0602020502020306" pitchFamily="34" charset="0"/>
              </a:rPr>
              <a:t>for individuals with disabilities</a:t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/>
            </a:r>
            <a:br>
              <a:rPr lang="en-US" dirty="0" smtClean="0">
                <a:latin typeface="Berlin Sans FB" panose="020E0602020502020306" pitchFamily="34" charset="0"/>
              </a:rPr>
            </a:br>
            <a:r>
              <a:rPr lang="en-US" dirty="0" smtClean="0">
                <a:latin typeface="Berlin Sans FB" panose="020E0602020502020306" pitchFamily="34" charset="0"/>
              </a:rPr>
              <a:t>       Access to Community living</a:t>
            </a:r>
            <a:r>
              <a:rPr lang="en-US" dirty="0" smtClean="0"/>
              <a:t>     </a:t>
            </a:r>
            <a:br>
              <a:rPr lang="en-US" dirty="0" smtClean="0"/>
            </a:br>
            <a:r>
              <a:rPr lang="en-US" dirty="0" smtClean="0"/>
              <a:t>       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b="1" dirty="0" smtClean="0"/>
              <a:t>Education            employment                            </a:t>
            </a:r>
            <a:br>
              <a:rPr lang="en-US" b="1" dirty="0" smtClean="0"/>
            </a:br>
            <a:r>
              <a:rPr lang="en-US" b="1" dirty="0" smtClean="0"/>
              <a:t>       healthcare              housing</a:t>
            </a:r>
            <a:br>
              <a:rPr lang="en-US" b="1" dirty="0" smtClean="0"/>
            </a:br>
            <a:r>
              <a:rPr lang="en-US" b="1" dirty="0" smtClean="0"/>
              <a:t>                   transportation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520940" cy="548640"/>
          </a:xfrm>
        </p:spPr>
        <p:txBody>
          <a:bodyPr/>
          <a:lstStyle/>
          <a:p>
            <a:r>
              <a:rPr lang="en-US" sz="3200" b="1" dirty="0" smtClean="0">
                <a:latin typeface="Berlin Sans FB" panose="020E0602020502020306" pitchFamily="34" charset="0"/>
              </a:rPr>
              <a:t>       Mobility Options Project </a:t>
            </a:r>
            <a:endParaRPr lang="en-US" sz="3200" b="1" dirty="0">
              <a:latin typeface="Berlin Sans FB" panose="020E0602020502020306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400" y="1850692"/>
            <a:ext cx="6826828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Franklin Gothic Medium"/>
              </a:rPr>
              <a:t>transportation access &amp; assistance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00"/>
              </a:solidFill>
              <a:latin typeface="Franklin Gothic Medium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Franklin Gothic Medium"/>
              </a:rPr>
              <a:t>  cost sharing </a:t>
            </a:r>
            <a:endParaRPr lang="en-US" sz="2800" b="1" dirty="0">
              <a:solidFill>
                <a:srgbClr val="000000"/>
              </a:solidFill>
              <a:latin typeface="Franklin Gothic Medium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Franklin Gothic Medium"/>
              </a:rPr>
              <a:t>purchase of services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800" b="1" dirty="0">
              <a:solidFill>
                <a:srgbClr val="000000"/>
              </a:solidFill>
              <a:latin typeface="Franklin Gothic Medium"/>
            </a:endParaRPr>
          </a:p>
          <a:p>
            <a:pPr marL="457200" indent="-4572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0000"/>
                </a:solidFill>
                <a:latin typeface="Franklin Gothic Medium"/>
              </a:rPr>
              <a:t>Mobility Management</a:t>
            </a:r>
            <a:endParaRPr lang="en-US" sz="2800" b="1" dirty="0">
              <a:solidFill>
                <a:srgbClr val="000000"/>
              </a:solidFill>
              <a:latin typeface="Franklin Gothic Medium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9800" y="4433085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2800" b="1" dirty="0" smtClean="0">
                <a:solidFill>
                  <a:srgbClr val="000000"/>
                </a:solidFill>
                <a:latin typeface="Berlin Sans FB" panose="020E0602020502020306" pitchFamily="34" charset="0"/>
                <a:ea typeface="+mn-ea"/>
              </a:rPr>
              <a:t>A Consumer-directed Model</a:t>
            </a:r>
            <a:endParaRPr lang="en-US" sz="2800" b="1" dirty="0">
              <a:solidFill>
                <a:srgbClr val="000000"/>
              </a:solidFill>
              <a:latin typeface="Berlin Sans FB" panose="020E0602020502020306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989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" panose="020E0602020502020306" pitchFamily="34" charset="0"/>
              </a:rPr>
              <a:t>                 </a:t>
            </a:r>
            <a:r>
              <a:rPr lang="en-US" b="1" dirty="0" smtClean="0">
                <a:latin typeface="Berlin Sans FB" panose="020E0602020502020306" pitchFamily="34" charset="0"/>
              </a:rPr>
              <a:t>M.O.P. On the Ground</a:t>
            </a:r>
            <a:endParaRPr lang="en-US" b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543800" cy="4419600"/>
          </a:xfrm>
        </p:spPr>
        <p:txBody>
          <a:bodyPr>
            <a:normAutofit fontScale="77500" lnSpcReduction="20000"/>
          </a:bodyPr>
          <a:lstStyle/>
          <a:p>
            <a:endParaRPr lang="en-US" sz="2800" dirty="0" smtClean="0"/>
          </a:p>
          <a:p>
            <a:r>
              <a:rPr lang="en-US" sz="2800" dirty="0" smtClean="0"/>
              <a:t>Mobility Coordinator provides day-to-day hands-on consumer activity and coordination.</a:t>
            </a:r>
          </a:p>
          <a:p>
            <a:r>
              <a:rPr lang="en-US" sz="2800" dirty="0" smtClean="0"/>
              <a:t>Referrals from agencies, individuals, families.</a:t>
            </a:r>
          </a:p>
          <a:p>
            <a:r>
              <a:rPr lang="en-US" sz="2800" dirty="0" smtClean="0"/>
              <a:t>Information &amp; Referral to available resources. 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 </a:t>
            </a:r>
          </a:p>
          <a:p>
            <a:r>
              <a:rPr lang="en-US" sz="2800" dirty="0" smtClean="0"/>
              <a:t>Individual Mobility Assessment and Plan.</a:t>
            </a:r>
          </a:p>
          <a:p>
            <a:r>
              <a:rPr lang="en-US" sz="2800" dirty="0" smtClean="0"/>
              <a:t>Trip Quote and Confirmation.</a:t>
            </a:r>
          </a:p>
          <a:p>
            <a:r>
              <a:rPr lang="en-US" sz="2800" dirty="0" smtClean="0"/>
              <a:t>Customer Satisfaction Surveys </a:t>
            </a:r>
          </a:p>
          <a:p>
            <a:r>
              <a:rPr lang="en-US" sz="2800" dirty="0" smtClean="0"/>
              <a:t>Data input and reporting – internal and external.   </a:t>
            </a: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           Megan: </a:t>
            </a:r>
          </a:p>
          <a:p>
            <a:r>
              <a:rPr lang="en-US" sz="2400" dirty="0" smtClean="0"/>
              <a:t>Lives in suburban area of C.C. </a:t>
            </a:r>
          </a:p>
          <a:p>
            <a:r>
              <a:rPr lang="en-US" sz="2400" dirty="0" smtClean="0"/>
              <a:t>Uses public transit bus to get to work </a:t>
            </a:r>
          </a:p>
          <a:p>
            <a:r>
              <a:rPr lang="en-US" sz="2400" dirty="0" smtClean="0"/>
              <a:t>Work shift ends after bus hours</a:t>
            </a:r>
          </a:p>
          <a:p>
            <a:r>
              <a:rPr lang="en-US" sz="2400" dirty="0" smtClean="0"/>
              <a:t>Limited trips Sundays. 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           Raul:</a:t>
            </a:r>
          </a:p>
          <a:p>
            <a:r>
              <a:rPr lang="en-US" sz="2400" dirty="0" smtClean="0"/>
              <a:t>Lives in rural area, </a:t>
            </a:r>
          </a:p>
          <a:p>
            <a:r>
              <a:rPr lang="en-US" sz="2400" dirty="0" smtClean="0"/>
              <a:t>dialysis patient in C.C.</a:t>
            </a:r>
          </a:p>
          <a:p>
            <a:r>
              <a:rPr lang="en-US" sz="2400" dirty="0" smtClean="0"/>
              <a:t>three days a week</a:t>
            </a:r>
          </a:p>
          <a:p>
            <a:r>
              <a:rPr lang="en-US" sz="2400" dirty="0" smtClean="0"/>
              <a:t>Rural transit provider doesn’t transport days and hours needed; expensive.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anose="020E0602020502020306" pitchFamily="34" charset="0"/>
              </a:rPr>
              <a:t>                       Consumer stories</a:t>
            </a:r>
            <a:endParaRPr lang="en-US" b="1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8586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ur individuals discussing travel training" title="Travel Training Photo 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5" y="304800"/>
            <a:ext cx="5091545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10200" y="13716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Franklin Gothic Book"/>
                <a:ea typeface="+mn-ea"/>
              </a:rPr>
              <a:t>Mobility Options Project and RTA partner through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0000"/>
                </a:solidFill>
                <a:latin typeface="Franklin Gothic Book"/>
                <a:ea typeface="+mn-ea"/>
              </a:rPr>
              <a:t>Mobility Coordinators, shown here with consumers learning to ride the fixed route buses in Corpus Christi.  </a:t>
            </a:r>
            <a:endParaRPr lang="en-US" b="1" dirty="0">
              <a:solidFill>
                <a:srgbClr val="000000"/>
              </a:solidFill>
              <a:latin typeface="Franklin Gothic Book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0584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latin typeface="Berlin Sans FB" panose="020E0602020502020306" pitchFamily="34" charset="0"/>
              </a:rPr>
              <a:t>            </a:t>
            </a:r>
            <a:r>
              <a:rPr lang="en-US" b="1" i="1" dirty="0" err="1" smtClean="0">
                <a:latin typeface="Berlin Sans FB" panose="020E0602020502020306" pitchFamily="34" charset="0"/>
              </a:rPr>
              <a:t>MobilityNOw</a:t>
            </a:r>
            <a:r>
              <a:rPr lang="en-US" b="1" i="1" dirty="0" smtClean="0">
                <a:latin typeface="Berlin Sans FB" panose="020E0602020502020306" pitchFamily="34" charset="0"/>
              </a:rPr>
              <a:t>! liberty</a:t>
            </a:r>
            <a:endParaRPr lang="en-US" b="1" i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New planning &amp; demonstration project.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Business partner with CBCIL testing a new app for on-demand real-time transportation (Uber-like) in rural areas.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Pre-scheduled trips for medical appointments.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Complements public transportation.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Fill gaps beyond service days and hours.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4225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Berlin Sans FB" panose="020E0602020502020306" pitchFamily="34" charset="0"/>
              </a:rPr>
              <a:t>             Collaborating Partners</a:t>
            </a:r>
            <a:endParaRPr lang="en-US" b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Accessible Community Transportation Initiative (ESPA)</a:t>
            </a:r>
          </a:p>
          <a:p>
            <a:r>
              <a:rPr lang="en-US" sz="2400" dirty="0" smtClean="0"/>
              <a:t>Aging &amp; Disability Resource Center of the Coastal Bend</a:t>
            </a:r>
          </a:p>
          <a:p>
            <a:r>
              <a:rPr lang="en-US" sz="2400" dirty="0" smtClean="0"/>
              <a:t>Aging &amp; Disability Resource Directory</a:t>
            </a:r>
          </a:p>
          <a:p>
            <a:r>
              <a:rPr lang="en-US" sz="2400" dirty="0" smtClean="0"/>
              <a:t>Coastal Bend </a:t>
            </a:r>
            <a:r>
              <a:rPr lang="en-US" sz="2400" dirty="0" err="1" smtClean="0"/>
              <a:t>Healthfinder</a:t>
            </a:r>
            <a:r>
              <a:rPr lang="en-US" sz="2400" dirty="0" smtClean="0"/>
              <a:t> Collaboration</a:t>
            </a:r>
          </a:p>
          <a:p>
            <a:r>
              <a:rPr lang="en-US" sz="2400" dirty="0"/>
              <a:t>National Center for Mobility Management </a:t>
            </a:r>
          </a:p>
          <a:p>
            <a:r>
              <a:rPr lang="en-US" sz="2400" dirty="0" smtClean="0"/>
              <a:t>Regional Transportation Coordination &amp; Planning</a:t>
            </a:r>
          </a:p>
          <a:p>
            <a:r>
              <a:rPr lang="en-US" sz="2400" dirty="0" smtClean="0"/>
              <a:t>Texas Centers for Independent Living</a:t>
            </a:r>
          </a:p>
          <a:p>
            <a:r>
              <a:rPr lang="en-US" sz="2400" dirty="0" smtClean="0"/>
              <a:t>Funding support – </a:t>
            </a:r>
            <a:r>
              <a:rPr lang="en-US" sz="2400" dirty="0" err="1" smtClean="0"/>
              <a:t>TxDOT</a:t>
            </a:r>
            <a:r>
              <a:rPr lang="en-US" sz="2400" dirty="0" smtClean="0"/>
              <a:t>, RTA, ACL, local VR agency. 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288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 </a:t>
            </a:r>
            <a:r>
              <a:rPr lang="en-US" b="1" dirty="0" err="1" smtClean="0">
                <a:latin typeface="Berlin Sans FB" panose="020E0602020502020306" pitchFamily="34" charset="0"/>
              </a:rPr>
              <a:t>CbcIL</a:t>
            </a:r>
            <a:r>
              <a:rPr lang="en-US" b="1" dirty="0" smtClean="0">
                <a:latin typeface="Berlin Sans FB" panose="020E0602020502020306" pitchFamily="34" charset="0"/>
              </a:rPr>
              <a:t> Mobility services contacts</a:t>
            </a:r>
            <a:endParaRPr lang="en-US" b="1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                Project Director:  Judy Telge</a:t>
            </a:r>
          </a:p>
          <a:p>
            <a:r>
              <a:rPr lang="en-US" sz="2800" dirty="0">
                <a:solidFill>
                  <a:srgbClr val="7030A0"/>
                </a:solidFill>
              </a:rPr>
              <a:t>  </a:t>
            </a:r>
            <a:r>
              <a:rPr lang="en-US" sz="2800" dirty="0" smtClean="0">
                <a:solidFill>
                  <a:srgbClr val="7030A0"/>
                </a:solidFill>
              </a:rPr>
              <a:t>                        </a:t>
            </a:r>
            <a:r>
              <a:rPr lang="en-US" sz="2800" dirty="0" smtClean="0">
                <a:solidFill>
                  <a:srgbClr val="7030A0"/>
                </a:solidFill>
                <a:hlinkClick r:id="rId3"/>
              </a:rPr>
              <a:t>judyt@cbcil.org</a:t>
            </a:r>
            <a:r>
              <a:rPr lang="en-US" sz="28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en-US" sz="2800" dirty="0" smtClean="0"/>
              <a:t>           Mobility Coordinator:  Sabrina Avila</a:t>
            </a:r>
          </a:p>
          <a:p>
            <a:r>
              <a:rPr lang="en-US" sz="2800" dirty="0" smtClean="0"/>
              <a:t>                       </a:t>
            </a:r>
            <a:r>
              <a:rPr lang="en-US" sz="2800" dirty="0" smtClean="0">
                <a:hlinkClick r:id="rId4"/>
              </a:rPr>
              <a:t>sabrinaa@cbcil.org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           </a:t>
            </a:r>
            <a:endParaRPr lang="en-US" sz="2800" dirty="0"/>
          </a:p>
        </p:txBody>
      </p:sp>
      <p:graphicFrame>
        <p:nvGraphicFramePr>
          <p:cNvPr id="4" name="Object 3" title="Coastal bend log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8417949"/>
              </p:ext>
            </p:extLst>
          </p:nvPr>
        </p:nvGraphicFramePr>
        <p:xfrm>
          <a:off x="990600" y="3505200"/>
          <a:ext cx="38862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5" imgW="3886132" imgH="1111140" progId="AcroExch.Document.DC">
                  <p:embed/>
                </p:oleObj>
              </mc:Choice>
              <mc:Fallback>
                <p:oleObj name="Acrobat Document" r:id="rId5" imgW="3886132" imgH="111114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90600" y="3505200"/>
                        <a:ext cx="3886200" cy="1089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0" y="3617313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rgbClr val="000000"/>
                </a:solidFill>
                <a:latin typeface="Franklin Gothic Book"/>
                <a:ea typeface="+mn-ea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Berlin Sans FB" panose="020E0602020502020306" pitchFamily="34" charset="0"/>
                <a:ea typeface="+mn-ea"/>
              </a:rPr>
              <a:t>361-883-8461</a:t>
            </a:r>
            <a:endParaRPr lang="en-US" sz="2800" b="1" dirty="0">
              <a:solidFill>
                <a:srgbClr val="000000"/>
              </a:solidFill>
              <a:latin typeface="Berlin Sans FB" panose="020E0602020502020306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48921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Defining Human Services 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Transportation services provided </a:t>
            </a:r>
            <a:r>
              <a:rPr lang="en-US" b="1" i="1" dirty="0"/>
              <a:t>by or on behalf of a human service agency </a:t>
            </a:r>
            <a:r>
              <a:rPr lang="en-US" dirty="0"/>
              <a:t>to </a:t>
            </a:r>
            <a:r>
              <a:rPr lang="en-US" dirty="0" smtClean="0"/>
              <a:t>supplement available transportation to meet the needs of a particular population (older adults, people with disabilities, children, veterans, etc.) </a:t>
            </a:r>
          </a:p>
          <a:p>
            <a:r>
              <a:rPr lang="en-US" dirty="0" smtClean="0"/>
              <a:t>Provides access </a:t>
            </a:r>
            <a:r>
              <a:rPr lang="en-US" dirty="0"/>
              <a:t>to agency services and/or to meet the basic, day-to-day mobility needs </a:t>
            </a:r>
            <a:r>
              <a:rPr lang="en-US" dirty="0" smtClean="0"/>
              <a:t>of these transportation-disadvantaged populations.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4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9550" y="404648"/>
            <a:ext cx="8680450" cy="1219200"/>
          </a:xfrm>
          <a:prstGeom prst="rect">
            <a:avLst/>
          </a:prstGeom>
        </p:spPr>
        <p:txBody>
          <a:bodyPr/>
          <a:lstStyle>
            <a:lvl1pPr marL="0"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4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 smtClean="0"/>
              <a:t>Session 1 Agenda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9550" y="1611761"/>
            <a:ext cx="868045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Remarks by Virginia Dize, NADTC Co-Director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Presentation by Judy Telge, </a:t>
            </a:r>
            <a:r>
              <a:rPr lang="en-US" dirty="0">
                <a:latin typeface="+mj-lt"/>
              </a:rPr>
              <a:t>Director of Development and Mobility Services</a:t>
            </a:r>
            <a:r>
              <a:rPr lang="en-US" dirty="0" smtClean="0">
                <a:latin typeface="+mj-lt"/>
              </a:rPr>
              <a:t> and Sabrina Avila,  Mobility Coordinator, Coastal Bend Center for Independent Living, Corpus Christi, TX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Written Material available for download by Cindy Zwart, Transportation Program Director, Sound Generations, Seattle, WA</a:t>
            </a:r>
          </a:p>
          <a:p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Learning Assignment available and should be submitted prior to beginning Session 2.</a:t>
            </a:r>
            <a:endParaRPr lang="en-US" dirty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6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>
                <a:latin typeface="Iskoola Pota" pitchFamily="34" charset="0"/>
              </a:rPr>
              <a:t/>
            </a:r>
            <a:br>
              <a:rPr lang="en-US" dirty="0">
                <a:latin typeface="Iskoola Pota" pitchFamily="34" charset="0"/>
              </a:rPr>
            </a:br>
            <a:endParaRPr lang="en-US" b="1" dirty="0">
              <a:solidFill>
                <a:schemeClr val="accent1">
                  <a:lumMod val="50000"/>
                </a:schemeClr>
              </a:solidFill>
              <a:latin typeface="Arial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Wingdings" pitchFamily="2" charset="2"/>
              <a:buNone/>
            </a:pPr>
            <a:endParaRPr lang="en-US" altLang="en-US" sz="800" dirty="0" smtClean="0">
              <a:latin typeface="Iskoola Pota" pitchFamily="34" charset="0"/>
              <a:ea typeface="ＭＳ Ｐゴシック" pitchFamily="34" charset="-128"/>
            </a:endParaRPr>
          </a:p>
          <a:p>
            <a:pPr algn="ctr">
              <a:buFont typeface="Wingdings" pitchFamily="2" charset="2"/>
              <a:buNone/>
            </a:pPr>
            <a:endParaRPr lang="en-US" altLang="en-US" sz="800" dirty="0" smtClean="0">
              <a:latin typeface="Iskoola Pota" pitchFamily="34" charset="0"/>
              <a:ea typeface="ＭＳ Ｐゴシック" pitchFamily="34" charset="-128"/>
            </a:endParaRPr>
          </a:p>
          <a:p>
            <a:pPr algn="ctr">
              <a:buFont typeface="Wingdings" pitchFamily="2" charset="2"/>
              <a:buNone/>
            </a:pPr>
            <a:endParaRPr lang="en-US" altLang="en-US" sz="1400" dirty="0" smtClean="0">
              <a:latin typeface="Iskoola Pota" pitchFamily="34" charset="0"/>
              <a:ea typeface="ＭＳ Ｐゴシック" pitchFamily="34" charset="-128"/>
            </a:endParaRPr>
          </a:p>
          <a:p>
            <a:pPr algn="r">
              <a:buFont typeface="Wingdings" pitchFamily="2" charset="2"/>
              <a:buNone/>
            </a:pPr>
            <a:endParaRPr lang="en-US" altLang="en-US" sz="1400" dirty="0" smtClean="0">
              <a:latin typeface="Iskoola Pota" pitchFamily="34" charset="0"/>
              <a:ea typeface="ＭＳ Ｐゴシック" pitchFamily="34" charset="-128"/>
            </a:endParaRP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495800" y="1692275"/>
            <a:ext cx="4648200" cy="47244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Fixed Route Public Transit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Paratransit</a:t>
            </a:r>
          </a:p>
          <a:p>
            <a:pPr algn="ctr">
              <a:buNone/>
              <a:defRPr/>
            </a:pPr>
            <a:r>
              <a:rPr lang="en-US" sz="2000" b="1" dirty="0">
                <a:solidFill>
                  <a:srgbClr val="00B0F0"/>
                </a:solidFill>
              </a:rPr>
              <a:t>Volunteer Services</a:t>
            </a:r>
          </a:p>
          <a:p>
            <a:pPr algn="ctr">
              <a:buNone/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Transportation with Assistance</a:t>
            </a:r>
          </a:p>
          <a:p>
            <a:pPr algn="ctr">
              <a:buNone/>
              <a:defRPr/>
            </a:pPr>
            <a:r>
              <a:rPr lang="en-US" sz="2000" b="1" dirty="0">
                <a:solidFill>
                  <a:srgbClr val="00B050"/>
                </a:solidFill>
              </a:rPr>
              <a:t>Private-Pay Transportation (Taxi service, Uber, Lyft) </a:t>
            </a: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rgbClr val="00B0F0"/>
                </a:solidFill>
              </a:rPr>
              <a:t>Mobility Management/Travel Counseling</a:t>
            </a:r>
          </a:p>
          <a:p>
            <a:pPr algn="ctr">
              <a:buNone/>
              <a:defRPr/>
            </a:pPr>
            <a:r>
              <a:rPr lang="en-US" sz="2000" b="1" dirty="0" smtClean="0">
                <a:solidFill>
                  <a:schemeClr val="accent1">
                    <a:lumMod val="50000"/>
                  </a:schemeClr>
                </a:solidFill>
              </a:rPr>
              <a:t>Neighborhood 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Shuttles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Transportation </a:t>
            </a:r>
            <a:r>
              <a:rPr lang="en-US" sz="2000" b="1" dirty="0">
                <a:solidFill>
                  <a:srgbClr val="00B050"/>
                </a:solidFill>
              </a:rPr>
              <a:t>Vouchers</a:t>
            </a:r>
          </a:p>
          <a:p>
            <a:pPr algn="ctr">
              <a:buNone/>
              <a:defRPr/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Travel Training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One-Call/One Click Resource Centers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b="1" dirty="0">
                <a:solidFill>
                  <a:srgbClr val="00B0F0"/>
                </a:solidFill>
              </a:rPr>
              <a:t>Planning and </a:t>
            </a:r>
            <a:r>
              <a:rPr lang="en-US" sz="2000" b="1" dirty="0" smtClean="0">
                <a:solidFill>
                  <a:srgbClr val="00B0F0"/>
                </a:solidFill>
              </a:rPr>
              <a:t>Coordination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Human Services Transportation 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>
              <a:buFont typeface="Wingdings" pitchFamily="2" charset="2"/>
              <a:buNone/>
              <a:defRPr/>
            </a:pPr>
            <a:endParaRPr lang="en-US" sz="2000" b="1" dirty="0">
              <a:solidFill>
                <a:schemeClr val="accent2"/>
              </a:solidFill>
            </a:endParaRPr>
          </a:p>
        </p:txBody>
      </p:sp>
      <p:pic>
        <p:nvPicPr>
          <p:cNvPr id="9221" name="Picture 5" title="Multigenerational family sitting on law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205" y="2286000"/>
            <a:ext cx="3536950" cy="353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0" y="317212"/>
            <a:ext cx="892743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defTabSz="457200" eaLnBrk="1" hangingPunct="1"/>
            <a:r>
              <a:rPr lang="en-US" altLang="en-US" sz="4000" b="1" dirty="0">
                <a:solidFill>
                  <a:schemeClr val="bg1"/>
                </a:solidFill>
                <a:latin typeface="Calibri" pitchFamily="34" charset="0"/>
              </a:rPr>
              <a:t>The Family of Transportation Options</a:t>
            </a:r>
            <a:endParaRPr lang="en-US" altLang="en-US" sz="40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64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Thought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Think about the following questions as you listen and read through the provided material. We will also post these on the LinkedIn Forum.</a:t>
            </a:r>
          </a:p>
          <a:p>
            <a:pPr lvl="1"/>
            <a:r>
              <a:rPr lang="en-US" dirty="0" smtClean="0"/>
              <a:t>How effective is your community in identifying and meeting the transportation needs of the population you are concerned about? </a:t>
            </a:r>
          </a:p>
          <a:p>
            <a:pPr lvl="1"/>
            <a:r>
              <a:rPr lang="en-US" dirty="0" smtClean="0"/>
              <a:t>What can you do to increase support to better meet these transportation needs?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www.nadtc.org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B146A-FD92-B942-A117-1CDF038C25F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4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Slid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952" y="0"/>
            <a:ext cx="9144000" cy="6858000"/>
          </a:xfrm>
          <a:prstGeom prst="rect">
            <a:avLst/>
          </a:prstGeom>
        </p:spPr>
      </p:pic>
      <p:sp>
        <p:nvSpPr>
          <p:cNvPr id="5" name="Title Placeholder 1"/>
          <p:cNvSpPr txBox="1">
            <a:spLocks/>
          </p:cNvSpPr>
          <p:nvPr/>
        </p:nvSpPr>
        <p:spPr>
          <a:xfrm>
            <a:off x="-381000" y="1834452"/>
            <a:ext cx="9829800" cy="3987228"/>
          </a:xfrm>
          <a:prstGeom prst="rect">
            <a:avLst/>
          </a:prstGeom>
        </p:spPr>
        <p:txBody>
          <a:bodyPr vert="horz" lIns="0" tIns="0" rIns="0" bIns="0" rtlCol="0" anchor="b" anchorCtr="0">
            <a:normAutofit fontScale="92500" lnSpcReduction="10000"/>
          </a:bodyPr>
          <a:lstStyle>
            <a:lvl1pPr marL="0" algn="l" defTabSz="4572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467F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</a:pPr>
            <a:endParaRPr lang="en-US" dirty="0" smtClean="0"/>
          </a:p>
          <a:p>
            <a:pPr fontAlgn="base">
              <a:spcAft>
                <a:spcPct val="0"/>
              </a:spcAft>
            </a:pPr>
            <a:endParaRPr lang="en-US" dirty="0"/>
          </a:p>
          <a:p>
            <a:pPr fontAlgn="base">
              <a:spcAft>
                <a:spcPct val="0"/>
              </a:spcAft>
            </a:pPr>
            <a:endParaRPr lang="en-US" dirty="0" smtClean="0"/>
          </a:p>
          <a:p>
            <a:pPr algn="ctr" fontAlgn="base">
              <a:spcAft>
                <a:spcPct val="0"/>
              </a:spcAft>
            </a:pPr>
            <a:r>
              <a:rPr lang="en-US" sz="4100" dirty="0" smtClean="0"/>
              <a:t> Featuring</a:t>
            </a:r>
            <a:endParaRPr lang="en-US" sz="4800" dirty="0" smtClean="0"/>
          </a:p>
          <a:p>
            <a:pPr algn="ctr" fontAlgn="base">
              <a:spcAft>
                <a:spcPct val="0"/>
              </a:spcAft>
            </a:pPr>
            <a:r>
              <a:rPr lang="en-US" sz="3800" dirty="0" smtClean="0"/>
              <a:t> Judy </a:t>
            </a:r>
            <a:r>
              <a:rPr lang="en-US" sz="3800" dirty="0" err="1" smtClean="0"/>
              <a:t>Telge</a:t>
            </a:r>
            <a:r>
              <a:rPr lang="en-US" sz="3800" dirty="0" smtClean="0"/>
              <a:t>, </a:t>
            </a:r>
            <a:r>
              <a:rPr lang="en-US" sz="3000" dirty="0"/>
              <a:t>Director of Development and Mobility </a:t>
            </a:r>
            <a:r>
              <a:rPr lang="en-US" sz="3000" dirty="0" smtClean="0"/>
              <a:t>Services </a:t>
            </a:r>
          </a:p>
          <a:p>
            <a:pPr algn="ctr" fontAlgn="base">
              <a:spcAft>
                <a:spcPct val="0"/>
              </a:spcAft>
            </a:pPr>
            <a:r>
              <a:rPr lang="en-US" sz="3300" dirty="0" smtClean="0"/>
              <a:t>and </a:t>
            </a:r>
          </a:p>
          <a:p>
            <a:pPr algn="ctr" fontAlgn="base">
              <a:spcAft>
                <a:spcPct val="0"/>
              </a:spcAft>
            </a:pPr>
            <a:r>
              <a:rPr lang="en-US" sz="3800" dirty="0" smtClean="0"/>
              <a:t>Sabrina Avila, </a:t>
            </a:r>
            <a:r>
              <a:rPr lang="en-US" sz="3000" dirty="0" smtClean="0"/>
              <a:t>Mobility Coordinator</a:t>
            </a:r>
          </a:p>
          <a:p>
            <a:pPr algn="ctr" fontAlgn="base">
              <a:spcAft>
                <a:spcPct val="0"/>
              </a:spcAft>
            </a:pPr>
            <a:r>
              <a:rPr lang="en-US" sz="2800" dirty="0"/>
              <a:t>Coastal Bend Center for Independent Living, Corpus Christi, TX</a:t>
            </a:r>
            <a:endParaRPr lang="en-US" sz="1900" dirty="0"/>
          </a:p>
          <a:p>
            <a:pPr algn="ctr" fontAlgn="base">
              <a:spcAft>
                <a:spcPct val="0"/>
              </a:spcAft>
            </a:pP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706" y="5241155"/>
            <a:ext cx="3120342" cy="2536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14800" y="166255"/>
            <a:ext cx="49444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Aft>
                <a:spcPct val="0"/>
              </a:spcAft>
            </a:pPr>
            <a:r>
              <a:rPr lang="en-US" sz="3600" b="1" dirty="0" smtClean="0">
                <a:solidFill>
                  <a:schemeClr val="tx2"/>
                </a:solidFill>
              </a:rPr>
              <a:t>NADTC Course Session 1:</a:t>
            </a:r>
          </a:p>
          <a:p>
            <a:pPr algn="ctr" fontAlgn="base">
              <a:spcAft>
                <a:spcPct val="0"/>
              </a:spcAft>
            </a:pPr>
            <a:r>
              <a:rPr lang="en-US" sz="3600" b="1" dirty="0" smtClean="0">
                <a:solidFill>
                  <a:schemeClr val="tx2"/>
                </a:solidFill>
              </a:rPr>
              <a:t>A Changing Transportation Landscape</a:t>
            </a:r>
          </a:p>
        </p:txBody>
      </p:sp>
    </p:spTree>
    <p:extLst>
      <p:ext uri="{BB962C8B-B14F-4D97-AF65-F5344CB8AC3E}">
        <p14:creationId xmlns:p14="http://schemas.microsoft.com/office/powerpoint/2010/main" val="91147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268197" y="2508518"/>
            <a:ext cx="5648623" cy="867522"/>
          </a:xfrm>
        </p:spPr>
        <p:txBody>
          <a:bodyPr/>
          <a:lstStyle/>
          <a:p>
            <a:r>
              <a:rPr lang="en-US" sz="7200" dirty="0" smtClean="0">
                <a:latin typeface="Berlin Sans FB Demi" panose="020E0802020502020306" pitchFamily="34" charset="0"/>
              </a:rPr>
              <a:t>Mobility Services</a:t>
            </a:r>
            <a:endParaRPr lang="en-US" sz="7200" dirty="0">
              <a:latin typeface="Berlin Sans FB Demi" panose="020E08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822573" y="2937829"/>
            <a:ext cx="5734209" cy="702513"/>
          </a:xfrm>
        </p:spPr>
        <p:txBody>
          <a:bodyPr vert="horz" lIns="91440" tIns="9144" rIns="91440" bIns="45720" rtlCol="0" anchor="t">
            <a:normAutofit/>
          </a:bodyPr>
          <a:lstStyle/>
          <a:p>
            <a:endParaRPr lang="en-US" dirty="0"/>
          </a:p>
        </p:txBody>
      </p:sp>
      <p:pic>
        <p:nvPicPr>
          <p:cNvPr id="4" name="Picture 3" title="Judy Telge Business Card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962400"/>
            <a:ext cx="3878180" cy="2181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44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520940" cy="838200"/>
          </a:xfrm>
        </p:spPr>
        <p:txBody>
          <a:bodyPr/>
          <a:lstStyle/>
          <a:p>
            <a:r>
              <a:rPr lang="en-US" sz="3200" b="1" dirty="0" smtClean="0">
                <a:latin typeface="Berlin Sans FB Demi" panose="020E0802020502020306" pitchFamily="34" charset="0"/>
                <a:cs typeface="Kartika" panose="02020503030404060203" pitchFamily="18" charset="0"/>
              </a:rPr>
              <a:t>Mapping transportation options</a:t>
            </a:r>
            <a:endParaRPr lang="en-US" sz="3200" dirty="0">
              <a:latin typeface="Berlin Sans FB Demi" panose="020E0802020502020306" pitchFamily="34" charset="0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1"/>
            <a:ext cx="7520940" cy="32766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US" sz="1900" dirty="0" smtClean="0">
              <a:latin typeface="Kartika" panose="02020503030404060203" pitchFamily="18" charset="0"/>
              <a:cs typeface="Kartika" panose="02020503030404060203" pitchFamily="18" charset="0"/>
            </a:endParaRPr>
          </a:p>
          <a:p>
            <a:pPr marL="0" indent="0" algn="ctr"/>
            <a:r>
              <a:rPr lang="en-US" sz="2800" dirty="0" smtClean="0">
                <a:latin typeface="Kartika" panose="02020503030404060203" pitchFamily="18" charset="0"/>
                <a:cs typeface="Kartika" panose="02020503030404060203" pitchFamily="18" charset="0"/>
              </a:rPr>
              <a:t>The role of human service organizations in developing solutions to gaps in transportation.</a:t>
            </a:r>
          </a:p>
          <a:p>
            <a:pPr marL="0" indent="0"/>
            <a:r>
              <a:rPr lang="en-US" sz="3400" dirty="0" smtClean="0">
                <a:latin typeface="Kartika" panose="02020503030404060203" pitchFamily="18" charset="0"/>
                <a:cs typeface="Kartika" panose="02020503030404060203" pitchFamily="18" charset="0"/>
              </a:rPr>
              <a:t>                               ?</a:t>
            </a:r>
          </a:p>
          <a:p>
            <a:pPr marL="0" indent="0" algn="ctr"/>
            <a:r>
              <a:rPr lang="en-US" sz="3400" dirty="0" smtClean="0">
                <a:latin typeface="Kartika" panose="02020503030404060203" pitchFamily="18" charset="0"/>
                <a:cs typeface="Kartika" panose="02020503030404060203" pitchFamily="18" charset="0"/>
              </a:rPr>
              <a:t>WHAT. WHY.</a:t>
            </a:r>
          </a:p>
          <a:p>
            <a:pPr marL="0" indent="0" algn="ctr"/>
            <a:r>
              <a:rPr lang="en-US" sz="3400" dirty="0" smtClean="0">
                <a:latin typeface="Kartika" panose="02020503030404060203" pitchFamily="18" charset="0"/>
                <a:cs typeface="Kartika" panose="02020503030404060203" pitchFamily="18" charset="0"/>
              </a:rPr>
              <a:t>HOW.</a:t>
            </a:r>
            <a:endParaRPr lang="en-US" sz="3400" dirty="0">
              <a:latin typeface="Kartika" panose="02020503030404060203" pitchFamily="18" charset="0"/>
              <a:cs typeface="Kartika" panose="02020503030404060203" pitchFamily="18" charset="0"/>
            </a:endParaRPr>
          </a:p>
          <a:p>
            <a:pPr marL="0" indent="0"/>
            <a:endParaRPr lang="en-US" sz="3400" dirty="0" smtClean="0">
              <a:latin typeface="Kartika" panose="02020503030404060203" pitchFamily="18" charset="0"/>
              <a:cs typeface="Kartika" panose="02020503030404060203" pitchFamily="18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8102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65760"/>
            <a:ext cx="7772400" cy="548640"/>
          </a:xfrm>
        </p:spPr>
        <p:txBody>
          <a:bodyPr/>
          <a:lstStyle/>
          <a:p>
            <a:r>
              <a:rPr lang="en-US" sz="2400" b="1" dirty="0" smtClean="0"/>
              <a:t>Coastal</a:t>
            </a:r>
            <a:r>
              <a:rPr lang="en-US" b="1" dirty="0" smtClean="0"/>
              <a:t> </a:t>
            </a:r>
            <a:r>
              <a:rPr lang="en-US" sz="2400" b="1" dirty="0" smtClean="0"/>
              <a:t>Bend</a:t>
            </a:r>
            <a:r>
              <a:rPr lang="en-US" b="1" dirty="0" smtClean="0"/>
              <a:t> Center </a:t>
            </a:r>
            <a:r>
              <a:rPr lang="en-US" sz="2400" b="1" dirty="0" smtClean="0"/>
              <a:t>for </a:t>
            </a:r>
            <a:r>
              <a:rPr lang="en-US" b="1" dirty="0" smtClean="0"/>
              <a:t>Independent Living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14400"/>
            <a:ext cx="7520940" cy="3962400"/>
          </a:xfrm>
        </p:spPr>
        <p:txBody>
          <a:bodyPr>
            <a:normAutofit fontScale="85000" lnSpcReduction="20000"/>
          </a:bodyPr>
          <a:lstStyle/>
          <a:p>
            <a:endParaRPr lang="en-US" sz="1800" dirty="0" smtClean="0"/>
          </a:p>
          <a:p>
            <a:r>
              <a:rPr lang="en-US" sz="2200" b="0" dirty="0" smtClean="0"/>
              <a:t>Based in Corpus Christi, Coastal Bend region of South Texas</a:t>
            </a:r>
            <a:r>
              <a:rPr lang="en-US" sz="2200" b="0" dirty="0"/>
              <a:t>.</a:t>
            </a:r>
            <a:r>
              <a:rPr lang="en-US" sz="2200" b="0" dirty="0" smtClean="0"/>
              <a:t>  </a:t>
            </a:r>
          </a:p>
          <a:p>
            <a:r>
              <a:rPr lang="en-US" sz="2200" b="0" dirty="0" smtClean="0"/>
              <a:t>Established as a CIL in 2002, grant from U.S. Dept of Education, Rehabilitation Services Administration.</a:t>
            </a:r>
          </a:p>
          <a:p>
            <a:r>
              <a:rPr lang="en-US" sz="2200" b="0" dirty="0" smtClean="0"/>
              <a:t>Administration on Community Living, U.S. Department of Health and Human Services. </a:t>
            </a:r>
          </a:p>
          <a:p>
            <a:r>
              <a:rPr lang="en-US" sz="2200" b="0" dirty="0" smtClean="0"/>
              <a:t>Provide core services  to individuals with disabilities of  all ages:  information and referral, peer assistance, independent living skills training, advocacy (personal &amp; systemic) and transition services.</a:t>
            </a:r>
          </a:p>
          <a:p>
            <a:r>
              <a:rPr lang="en-US" sz="2200" b="0" dirty="0" smtClean="0"/>
              <a:t>Cross-disability, consumer-controlled, non-residential, independent non-profit organization.</a:t>
            </a:r>
          </a:p>
          <a:p>
            <a:r>
              <a:rPr lang="en-US" sz="2200" dirty="0" smtClean="0"/>
              <a:t>Mission:    to assist individuals with disabilities to achieve their goals.</a:t>
            </a:r>
          </a:p>
          <a:p>
            <a:r>
              <a:rPr lang="en-US" sz="1800" dirty="0" smtClean="0"/>
              <a:t>      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50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17662</TotalTime>
  <Words>767</Words>
  <Application>Microsoft Office PowerPoint</Application>
  <PresentationFormat>On-screen Show (4:3)</PresentationFormat>
  <Paragraphs>150</Paragraphs>
  <Slides>18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1_Office Theme</vt:lpstr>
      <vt:lpstr>2_Office Theme</vt:lpstr>
      <vt:lpstr>Angles</vt:lpstr>
      <vt:lpstr>Adobe Acrobat Document</vt:lpstr>
      <vt:lpstr>PowerPoint Presentation</vt:lpstr>
      <vt:lpstr>Defining Human Services Transportation</vt:lpstr>
      <vt:lpstr>PowerPoint Presentation</vt:lpstr>
      <vt:lpstr> </vt:lpstr>
      <vt:lpstr>Thought Questions</vt:lpstr>
      <vt:lpstr>PowerPoint Presentation</vt:lpstr>
      <vt:lpstr>Mobility Services</vt:lpstr>
      <vt:lpstr>Mapping transportation options</vt:lpstr>
      <vt:lpstr>Coastal Bend Center for Independent Living</vt:lpstr>
      <vt:lpstr>                CBCIL MOBILITY SERVICES</vt:lpstr>
      <vt:lpstr>             Barriers to Independent Living     for individuals with disabilities         Access to Community living                      Education            employment                                    healthcare              housing                    transportation                            </vt:lpstr>
      <vt:lpstr>       Mobility Options Project </vt:lpstr>
      <vt:lpstr>                 M.O.P. On the Ground</vt:lpstr>
      <vt:lpstr>                       Consumer stories</vt:lpstr>
      <vt:lpstr>PowerPoint Presentation</vt:lpstr>
      <vt:lpstr>            MobilityNOw! liberty</vt:lpstr>
      <vt:lpstr>             Collaborating Partners</vt:lpstr>
      <vt:lpstr>   CbcIL Mobility services contacts</vt:lpstr>
    </vt:vector>
  </TitlesOfParts>
  <Company>Dill and Company,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Dill</dc:creator>
  <cp:lastModifiedBy>Eileen Miller</cp:lastModifiedBy>
  <cp:revision>160</cp:revision>
  <cp:lastPrinted>2016-09-15T17:45:44Z</cp:lastPrinted>
  <dcterms:created xsi:type="dcterms:W3CDTF">2013-10-08T17:49:43Z</dcterms:created>
  <dcterms:modified xsi:type="dcterms:W3CDTF">2017-01-28T03:52:17Z</dcterms:modified>
</cp:coreProperties>
</file>